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5" r:id="rId1"/>
  </p:sldMasterIdLst>
  <p:notesMasterIdLst>
    <p:notesMasterId r:id="rId53"/>
  </p:notesMasterIdLst>
  <p:handoutMasterIdLst>
    <p:handoutMasterId r:id="rId54"/>
  </p:handoutMasterIdLst>
  <p:sldIdLst>
    <p:sldId id="256" r:id="rId2"/>
    <p:sldId id="286" r:id="rId3"/>
    <p:sldId id="323" r:id="rId4"/>
    <p:sldId id="291" r:id="rId5"/>
    <p:sldId id="292" r:id="rId6"/>
    <p:sldId id="293" r:id="rId7"/>
    <p:sldId id="289" r:id="rId8"/>
    <p:sldId id="294" r:id="rId9"/>
    <p:sldId id="325" r:id="rId10"/>
    <p:sldId id="295" r:id="rId11"/>
    <p:sldId id="296" r:id="rId12"/>
    <p:sldId id="303" r:id="rId13"/>
    <p:sldId id="297" r:id="rId14"/>
    <p:sldId id="298" r:id="rId15"/>
    <p:sldId id="299" r:id="rId16"/>
    <p:sldId id="300" r:id="rId17"/>
    <p:sldId id="301" r:id="rId18"/>
    <p:sldId id="302" r:id="rId19"/>
    <p:sldId id="326" r:id="rId20"/>
    <p:sldId id="288" r:id="rId21"/>
    <p:sldId id="305" r:id="rId22"/>
    <p:sldId id="306" r:id="rId23"/>
    <p:sldId id="327" r:id="rId24"/>
    <p:sldId id="304" r:id="rId25"/>
    <p:sldId id="274" r:id="rId26"/>
    <p:sldId id="275" r:id="rId27"/>
    <p:sldId id="307" r:id="rId28"/>
    <p:sldId id="276" r:id="rId29"/>
    <p:sldId id="308" r:id="rId30"/>
    <p:sldId id="309" r:id="rId31"/>
    <p:sldId id="310" r:id="rId32"/>
    <p:sldId id="311" r:id="rId33"/>
    <p:sldId id="329" r:id="rId34"/>
    <p:sldId id="330" r:id="rId35"/>
    <p:sldId id="331" r:id="rId36"/>
    <p:sldId id="332" r:id="rId37"/>
    <p:sldId id="333" r:id="rId38"/>
    <p:sldId id="334" r:id="rId39"/>
    <p:sldId id="265" r:id="rId40"/>
    <p:sldId id="328" r:id="rId41"/>
    <p:sldId id="312" r:id="rId42"/>
    <p:sldId id="313" r:id="rId43"/>
    <p:sldId id="314" r:id="rId44"/>
    <p:sldId id="316" r:id="rId45"/>
    <p:sldId id="315" r:id="rId46"/>
    <p:sldId id="317" r:id="rId47"/>
    <p:sldId id="318" r:id="rId48"/>
    <p:sldId id="322" r:id="rId49"/>
    <p:sldId id="320" r:id="rId50"/>
    <p:sldId id="319" r:id="rId51"/>
    <p:sldId id="321" r:id="rId5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D094DDD-7CEC-74AE-9E57-69C1193B284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D7EEC8-974C-F9A5-EC49-ECD89121FF4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F106B3-F2DA-48D3-8BC9-D8AF4A5AEC52}" type="datetimeFigureOut">
              <a:rPr lang="en-US" smtClean="0"/>
              <a:t>1/4/2025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EE0041-DFF7-A547-01E2-27437771BE1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B118BB-1861-20DE-5A3F-50A2CCB8EDE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D970EA-10F1-45CF-8CFC-E288DEC2A3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8009494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2EB5DA-1790-4C4A-B092-095C6475A200}" type="datetimeFigureOut">
              <a:rPr lang="en-US" smtClean="0"/>
              <a:t>1/3/2025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E314D9-A304-42C5-B2AE-973FFDE6AB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254992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d85280829a_0_3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d85280829a_0_3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d85280829a_0_3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d85280829a_0_3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d85280829a_0_4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d85280829a_0_4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1/3/2025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55790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1/3/2025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50744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1/3/2025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68338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1">
  <p:cSld name="Title and body 1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415600" y="7965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Font typeface="Arial Black"/>
              <a:buNone/>
              <a:defRPr>
                <a:latin typeface="Arial Black"/>
                <a:ea typeface="Arial Black"/>
                <a:cs typeface="Arial Black"/>
                <a:sym typeface="Arial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879101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1/3/2025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80173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1/3/2025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76806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1/3/2025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91883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1/3/2025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06051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1/3/2025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01030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1/3/2025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20667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1/3/2025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2192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1/3/2025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35490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1/3/2025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6052659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78" r:id="rId6"/>
    <p:sldLayoutId id="2147483674" r:id="rId7"/>
    <p:sldLayoutId id="2147483675" r:id="rId8"/>
    <p:sldLayoutId id="2147483676" r:id="rId9"/>
    <p:sldLayoutId id="2147483677" r:id="rId10"/>
    <p:sldLayoutId id="2147483679" r:id="rId11"/>
    <p:sldLayoutId id="2147483686" r:id="rId12"/>
  </p:sldLayoutIdLst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svg"/><Relationship Id="rId2" Type="http://schemas.openxmlformats.org/officeDocument/2006/relationships/hyperlink" Target="https://pro.arcgis.com/en/pro-app/latest/help/editing/pdf/topology_rules_poster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Relationship Id="rId9" Type="http://schemas.openxmlformats.org/officeDocument/2006/relationships/image" Target="../media/image23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sv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pro.arcgis.com/en/pro-app/latest/help/data/geodatabases/overview/types-of-geodatabases.htm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unstop.com/blog/advantages-and-disadvantages-of-sql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59.png"/><Relationship Id="rId18" Type="http://schemas.openxmlformats.org/officeDocument/2006/relationships/image" Target="../media/image6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12" Type="http://schemas.openxmlformats.org/officeDocument/2006/relationships/image" Target="../media/image58.png"/><Relationship Id="rId17" Type="http://schemas.openxmlformats.org/officeDocument/2006/relationships/image" Target="../media/image63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6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2.png"/><Relationship Id="rId11" Type="http://schemas.openxmlformats.org/officeDocument/2006/relationships/image" Target="../media/image57.png"/><Relationship Id="rId5" Type="http://schemas.openxmlformats.org/officeDocument/2006/relationships/image" Target="../media/image51.png"/><Relationship Id="rId15" Type="http://schemas.openxmlformats.org/officeDocument/2006/relationships/image" Target="../media/image61.png"/><Relationship Id="rId10" Type="http://schemas.openxmlformats.org/officeDocument/2006/relationships/image" Target="../media/image56.png"/><Relationship Id="rId19" Type="http://schemas.openxmlformats.org/officeDocument/2006/relationships/image" Target="../media/image65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Relationship Id="rId14" Type="http://schemas.openxmlformats.org/officeDocument/2006/relationships/image" Target="../media/image6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Keyhole_Markup_Language" TargetMode="External"/><Relationship Id="rId2" Type="http://schemas.openxmlformats.org/officeDocument/2006/relationships/hyperlink" Target="https://geojson.org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ata.boston.gov/group/geospatial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postgis.net/docs/manual-1.5/ch08.html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gadmin.org/docs/pgadmin4/development/server_dialog.html#server-dialog" TargetMode="External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pgadmin.org/docs/pgadmin4/development/preferences.html#preferences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gadmin.org/docs/pgadmin4/development/preferences.html#preferences" TargetMode="External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pgadmin.org/docs/pgadmin4/development/desktop_deployment.html#desktop-deployment" TargetMode="Externa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ivetran.com/blog/what-is-a-database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algomaster.io/p/15-types-of-databases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75485B9-8EE1-447A-9C08-F7D6B532A8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colorful background with waves&#10;&#10;Description automatically generated with medium confidence">
            <a:extLst>
              <a:ext uri="{FF2B5EF4-FFF2-40B4-BE49-F238E27FC236}">
                <a16:creationId xmlns:a16="http://schemas.microsoft.com/office/drawing/2014/main" id="{1734BD9E-DDD5-C150-8BA0-0B1B13AE068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1111"/>
          <a:stretch/>
        </p:blipFill>
        <p:spPr>
          <a:xfrm>
            <a:off x="0" y="0"/>
            <a:ext cx="12191980" cy="685798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963707F-B98C-4143-AFCF-D6B56C975C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4059" y="457200"/>
            <a:ext cx="5010912" cy="9144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8D2DFBB-460D-4ECB-BD76-509C99DAD6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5583" y="601197"/>
            <a:ext cx="5009388" cy="5789368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E3439C-E1CA-A039-1552-7B23AB7007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7126" y="1419226"/>
            <a:ext cx="4320227" cy="2009774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WEEK 02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68257F-038A-0EA6-639C-0A99438B1E4E}"/>
              </a:ext>
            </a:extLst>
          </p:cNvPr>
          <p:cNvSpPr txBox="1"/>
          <p:nvPr/>
        </p:nvSpPr>
        <p:spPr>
          <a:xfrm>
            <a:off x="837126" y="3915280"/>
            <a:ext cx="391212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FFFF">
                    <a:alpha val="75000"/>
                  </a:srgbClr>
                </a:solidFill>
              </a:rPr>
              <a:t>Instructor: Yanan Wu</a:t>
            </a:r>
          </a:p>
          <a:p>
            <a:r>
              <a:rPr lang="en-US" sz="3200" dirty="0">
                <a:solidFill>
                  <a:srgbClr val="FFFFFF">
                    <a:alpha val="75000"/>
                  </a:srgbClr>
                </a:solidFill>
              </a:rPr>
              <a:t>TA: </a:t>
            </a:r>
            <a:r>
              <a:rPr lang="en-US" sz="3200" dirty="0" err="1">
                <a:solidFill>
                  <a:srgbClr val="FFFFFF">
                    <a:alpha val="75000"/>
                  </a:srgbClr>
                </a:solidFill>
              </a:rPr>
              <a:t>Vanchy</a:t>
            </a:r>
            <a:r>
              <a:rPr lang="en-US" sz="3200" dirty="0">
                <a:solidFill>
                  <a:srgbClr val="FFFFFF">
                    <a:alpha val="75000"/>
                  </a:srgbClr>
                </a:solidFill>
              </a:rPr>
              <a:t> Li</a:t>
            </a:r>
          </a:p>
          <a:p>
            <a:r>
              <a:rPr lang="en-US" sz="3200" dirty="0">
                <a:solidFill>
                  <a:srgbClr val="FFFFFF">
                    <a:alpha val="75000"/>
                  </a:srgbClr>
                </a:solidFill>
              </a:rPr>
              <a:t> </a:t>
            </a:r>
          </a:p>
          <a:p>
            <a:r>
              <a:rPr lang="en-US" sz="3200" dirty="0">
                <a:solidFill>
                  <a:srgbClr val="FFFFFF">
                    <a:alpha val="75000"/>
                  </a:srgbClr>
                </a:solidFill>
              </a:rPr>
              <a:t>Spring 2025</a:t>
            </a:r>
          </a:p>
          <a:p>
            <a:endParaRPr lang="en-US" sz="3200" dirty="0">
              <a:solidFill>
                <a:srgbClr val="FFFFFF">
                  <a:alpha val="75000"/>
                </a:srgbClr>
              </a:solidFill>
            </a:endParaRP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6391301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2A22B-BF41-0B22-49C0-33859AF8B8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32868"/>
          </a:xfrm>
        </p:spPr>
        <p:txBody>
          <a:bodyPr/>
          <a:lstStyle/>
          <a:p>
            <a:r>
              <a:rPr lang="en-US" dirty="0"/>
              <a:t>GEODATABASE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47202-1922-24CD-0D36-C65705BA84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1" y="1481328"/>
            <a:ext cx="11029615" cy="2221992"/>
          </a:xfrm>
        </p:spPr>
        <p:txBody>
          <a:bodyPr/>
          <a:lstStyle/>
          <a:p>
            <a:r>
              <a:rPr lang="en-US" dirty="0"/>
              <a:t>A </a:t>
            </a:r>
            <a:r>
              <a:rPr lang="en-US" b="1" dirty="0"/>
              <a:t>Geodatabase</a:t>
            </a:r>
            <a:r>
              <a:rPr lang="en-US" dirty="0"/>
              <a:t> is a specialized type of database designed to store, manage, and analyze spatial and geographic data. </a:t>
            </a:r>
          </a:p>
          <a:p>
            <a:endParaRPr lang="en-US" dirty="0"/>
          </a:p>
          <a:p>
            <a:r>
              <a:rPr lang="en-US" dirty="0"/>
              <a:t>It serves as a comprehensive framework for organizing spatial data and associated attribute information, allowing users to perform advanced geographic analysis, mapping, and data management tasks.</a:t>
            </a:r>
          </a:p>
        </p:txBody>
      </p:sp>
    </p:spTree>
    <p:extLst>
      <p:ext uri="{BB962C8B-B14F-4D97-AF65-F5344CB8AC3E}">
        <p14:creationId xmlns:p14="http://schemas.microsoft.com/office/powerpoint/2010/main" val="8261599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D10278-09FD-5707-DA58-0A7B21CA9C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51156"/>
          </a:xfrm>
        </p:spPr>
        <p:txBody>
          <a:bodyPr/>
          <a:lstStyle/>
          <a:p>
            <a:r>
              <a:rPr lang="en-US" dirty="0"/>
              <a:t>Geodatabase in </a:t>
            </a:r>
            <a:r>
              <a:rPr lang="en-US" dirty="0" err="1"/>
              <a:t>gis</a:t>
            </a:r>
            <a:endParaRPr lang="en-US" dirty="0"/>
          </a:p>
        </p:txBody>
      </p:sp>
      <p:pic>
        <p:nvPicPr>
          <p:cNvPr id="4" name="Google Shape;60;p 1">
            <a:extLst>
              <a:ext uri="{FF2B5EF4-FFF2-40B4-BE49-F238E27FC236}">
                <a16:creationId xmlns:a16="http://schemas.microsoft.com/office/drawing/2014/main" id="{01F0A7DC-35B9-0CC2-A622-DD8CB358A3F3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2532126" y="1494803"/>
            <a:ext cx="7366495" cy="4578909"/>
          </a:xfrm>
          <a:prstGeom prst="rect">
            <a:avLst/>
          </a:prstGeom>
          <a:ln w="0">
            <a:noFill/>
          </a:ln>
        </p:spPr>
      </p:pic>
    </p:spTree>
    <p:extLst>
      <p:ext uri="{BB962C8B-B14F-4D97-AF65-F5344CB8AC3E}">
        <p14:creationId xmlns:p14="http://schemas.microsoft.com/office/powerpoint/2010/main" val="30520118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BAF94D-EEE2-9ECE-47B7-AA79B06F2A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32868"/>
          </a:xfrm>
        </p:spPr>
        <p:txBody>
          <a:bodyPr>
            <a:normAutofit/>
          </a:bodyPr>
          <a:lstStyle/>
          <a:p>
            <a:r>
              <a:rPr lang="en-US" dirty="0"/>
              <a:t>Feature datasets and feature class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7F5B97-4E09-AAFA-9300-815C658D57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1581912"/>
            <a:ext cx="11029615" cy="1673352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" dirty="0">
                <a:solidFill>
                  <a:schemeClr val="tx1"/>
                </a:solidFill>
              </a:rPr>
              <a:t>A feature dataset is composed of feature class</a:t>
            </a:r>
          </a:p>
          <a:p>
            <a:pPr>
              <a:lnSpc>
                <a:spcPct val="110000"/>
              </a:lnSpc>
            </a:pPr>
            <a:r>
              <a:rPr lang="en" dirty="0">
                <a:solidFill>
                  <a:schemeClr val="tx1"/>
                </a:solidFill>
              </a:rPr>
              <a:t>A feature class is a collection of geographic features with the same geometry type, attributes, and spatial reference. </a:t>
            </a:r>
            <a:endParaRPr lang="en-US" dirty="0">
              <a:solidFill>
                <a:schemeClr val="tx1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endParaRPr lang="en-US" dirty="0">
              <a:solidFill>
                <a:schemeClr val="tx1"/>
              </a:solidFill>
            </a:endParaRP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6F06E7-637F-F907-E5F1-8CB4078EE7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2824" y="3024608"/>
            <a:ext cx="5967984" cy="3677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972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72298-F440-E101-3F13-6A38D6D75A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32868"/>
          </a:xfrm>
        </p:spPr>
        <p:txBody>
          <a:bodyPr/>
          <a:lstStyle/>
          <a:p>
            <a:r>
              <a:rPr lang="en-US" dirty="0"/>
              <a:t>Advantages of using a geodatabase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178BA2-9497-A2B6-F34D-A6AC63056E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1" y="1527048"/>
            <a:ext cx="11029615" cy="1728216"/>
          </a:xfrm>
        </p:spPr>
        <p:txBody>
          <a:bodyPr/>
          <a:lstStyle/>
          <a:p>
            <a:r>
              <a:rPr lang="en-US" dirty="0"/>
              <a:t>Centralized Data Management</a:t>
            </a:r>
          </a:p>
          <a:p>
            <a:pPr marL="0" indent="0">
              <a:buNone/>
            </a:pPr>
            <a:r>
              <a:rPr lang="en-US" dirty="0"/>
              <a:t>Combines spatial (maps, shapes) and non-spatial (tabular) data in a single database.</a:t>
            </a:r>
          </a:p>
          <a:p>
            <a:pPr marL="0" indent="0">
              <a:buNone/>
            </a:pPr>
            <a:r>
              <a:rPr lang="en-US" dirty="0"/>
              <a:t>Provides a unified framework for managing diverse data types, including vector, raster, and attribute data.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18B379E-A5F0-3CA7-69FD-5C924B5DB5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3210" y="2925288"/>
            <a:ext cx="6505575" cy="3781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0460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BC490-F050-399B-965C-DA45B47A2C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87148"/>
          </a:xfrm>
        </p:spPr>
        <p:txBody>
          <a:bodyPr/>
          <a:lstStyle/>
          <a:p>
            <a:r>
              <a:rPr lang="en-US" dirty="0"/>
              <a:t>Advantages of using a geodatabase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8856E9-9B6F-8E63-F56F-77724FCD19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1362456"/>
            <a:ext cx="11029615" cy="1949856"/>
          </a:xfrm>
        </p:spPr>
        <p:txBody>
          <a:bodyPr/>
          <a:lstStyle/>
          <a:p>
            <a:r>
              <a:rPr lang="en-US" dirty="0"/>
              <a:t>Data Integrity and Consistency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Supports </a:t>
            </a:r>
            <a:r>
              <a:rPr lang="en-US" dirty="0">
                <a:hlinkClick r:id="rId2"/>
              </a:rPr>
              <a:t>topology rules </a:t>
            </a:r>
            <a:r>
              <a:rPr lang="en-US" dirty="0"/>
              <a:t>to ensure data accuracy (e.g., no overlapping polygons or gaps).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Enforces data validation and constraints to maintain reliable relationships between features.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Versioning support allows multiple users to work on the same dataset without conflicts.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804639-8E78-E733-C95E-CBF63AC63B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515" y="3594390"/>
            <a:ext cx="4549190" cy="1901154"/>
          </a:xfrm>
          <a:prstGeom prst="rect">
            <a:avLst/>
          </a:prstGeom>
        </p:spPr>
      </p:pic>
      <p:pic>
        <p:nvPicPr>
          <p:cNvPr id="7" name="Graphic 6" descr="Database with solid fill">
            <a:extLst>
              <a:ext uri="{FF2B5EF4-FFF2-40B4-BE49-F238E27FC236}">
                <a16:creationId xmlns:a16="http://schemas.microsoft.com/office/drawing/2014/main" id="{13E2647C-E0C4-504C-3D77-455BD725B1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27482" y="4680342"/>
            <a:ext cx="914400" cy="914400"/>
          </a:xfrm>
          <a:prstGeom prst="rect">
            <a:avLst/>
          </a:prstGeom>
        </p:spPr>
      </p:pic>
      <p:pic>
        <p:nvPicPr>
          <p:cNvPr id="9" name="Graphic 8" descr="Programmer male with solid fill">
            <a:extLst>
              <a:ext uri="{FF2B5EF4-FFF2-40B4-BE49-F238E27FC236}">
                <a16:creationId xmlns:a16="http://schemas.microsoft.com/office/drawing/2014/main" id="{1F636F48-BAB6-D1C6-A3BA-B23EC07DD72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795887" y="3300985"/>
            <a:ext cx="914400" cy="914400"/>
          </a:xfrm>
          <a:prstGeom prst="rect">
            <a:avLst/>
          </a:prstGeom>
        </p:spPr>
      </p:pic>
      <p:pic>
        <p:nvPicPr>
          <p:cNvPr id="11" name="Graphic 10" descr="Programmer female with solid fill">
            <a:extLst>
              <a:ext uri="{FF2B5EF4-FFF2-40B4-BE49-F238E27FC236}">
                <a16:creationId xmlns:a16="http://schemas.microsoft.com/office/drawing/2014/main" id="{3B288435-ACD1-EA95-29EE-40626175F9A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626197" y="3369651"/>
            <a:ext cx="914400" cy="914400"/>
          </a:xfrm>
          <a:prstGeom prst="rect">
            <a:avLst/>
          </a:prstGeom>
        </p:spPr>
      </p:pic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06F79935-54D7-CEB9-3A9B-2F32551B6E35}"/>
              </a:ext>
            </a:extLst>
          </p:cNvPr>
          <p:cNvCxnSpPr>
            <a:cxnSpLocks/>
          </p:cNvCxnSpPr>
          <p:nvPr/>
        </p:nvCxnSpPr>
        <p:spPr>
          <a:xfrm rot="16200000" flipH="1">
            <a:off x="6957383" y="4542565"/>
            <a:ext cx="896112" cy="644085"/>
          </a:xfrm>
          <a:prstGeom prst="bentConnector3">
            <a:avLst>
              <a:gd name="adj1" fmla="val 100000"/>
            </a:avLst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6298995F-9D7E-638F-9823-4DA07BC4720D}"/>
              </a:ext>
            </a:extLst>
          </p:cNvPr>
          <p:cNvCxnSpPr>
            <a:cxnSpLocks/>
          </p:cNvCxnSpPr>
          <p:nvPr/>
        </p:nvCxnSpPr>
        <p:spPr>
          <a:xfrm rot="5400000">
            <a:off x="8575067" y="4542565"/>
            <a:ext cx="896112" cy="644085"/>
          </a:xfrm>
          <a:prstGeom prst="bentConnector3">
            <a:avLst>
              <a:gd name="adj1" fmla="val 100000"/>
            </a:avLst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16122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904A8C-8D0C-3ABD-4AB6-B129B5FB97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32284"/>
          </a:xfrm>
        </p:spPr>
        <p:txBody>
          <a:bodyPr/>
          <a:lstStyle/>
          <a:p>
            <a:r>
              <a:rPr lang="en-US" dirty="0"/>
              <a:t>Advantages of using a geodatabase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D70081-033F-0527-4292-604333272F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143000"/>
            <a:ext cx="11029615" cy="163677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Cross-Platform Compatibility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</a:rPr>
              <a:t>Compatible with various GIS software tools, such as ArcGIS, QGIS, and </a:t>
            </a:r>
            <a:r>
              <a:rPr lang="en-US" dirty="0" err="1">
                <a:solidFill>
                  <a:schemeClr val="tx1"/>
                </a:solidFill>
              </a:rPr>
              <a:t>GeoServer</a:t>
            </a:r>
            <a:r>
              <a:rPr lang="en-US" dirty="0">
                <a:solidFill>
                  <a:schemeClr val="tx1"/>
                </a:solidFill>
              </a:rPr>
              <a:t>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</a:rPr>
              <a:t>Works with relational database systems like PostgreSQL/</a:t>
            </a:r>
            <a:r>
              <a:rPr lang="en-US" dirty="0" err="1">
                <a:solidFill>
                  <a:schemeClr val="tx1"/>
                </a:solidFill>
              </a:rPr>
              <a:t>PostGIS</a:t>
            </a:r>
            <a:r>
              <a:rPr lang="en-US" dirty="0">
                <a:solidFill>
                  <a:schemeClr val="tx1"/>
                </a:solidFill>
              </a:rPr>
              <a:t>, Oracle, or SQL Server.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4A73CB1-9EED-7D9A-CFBA-D16D0C3851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428" y="3631311"/>
            <a:ext cx="2740600" cy="1839087"/>
          </a:xfrm>
          <a:prstGeom prst="rect">
            <a:avLst/>
          </a:prstGeom>
        </p:spPr>
      </p:pic>
      <p:pic>
        <p:nvPicPr>
          <p:cNvPr id="11" name="Graphic 10" descr="Earth Globe - Asia with solid fill">
            <a:extLst>
              <a:ext uri="{FF2B5EF4-FFF2-40B4-BE49-F238E27FC236}">
                <a16:creationId xmlns:a16="http://schemas.microsoft.com/office/drawing/2014/main" id="{67FA6303-96C8-BCD7-0A2D-9D63D72BD9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39968" y="3613024"/>
            <a:ext cx="1773936" cy="177393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E2CEF89-4C4C-17CC-C7C6-9B51B40713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95545" y="3509071"/>
            <a:ext cx="2035963" cy="1777428"/>
          </a:xfrm>
          <a:prstGeom prst="rect">
            <a:avLst/>
          </a:prstGeom>
        </p:spPr>
      </p:pic>
      <p:pic>
        <p:nvPicPr>
          <p:cNvPr id="15" name="Graphic 14" descr="Add with solid fill">
            <a:extLst>
              <a:ext uri="{FF2B5EF4-FFF2-40B4-BE49-F238E27FC236}">
                <a16:creationId xmlns:a16="http://schemas.microsoft.com/office/drawing/2014/main" id="{9ACA4A86-D7A8-A37D-9CD0-53F15B9C79C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34381" y="4042792"/>
            <a:ext cx="914400" cy="9144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7D30A7E-441B-85C6-EFC8-294AFEE04DF5}"/>
              </a:ext>
            </a:extLst>
          </p:cNvPr>
          <p:cNvSpPr txBox="1"/>
          <p:nvPr/>
        </p:nvSpPr>
        <p:spPr>
          <a:xfrm>
            <a:off x="8258475" y="3689544"/>
            <a:ext cx="10972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/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6651218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A20FB-9996-889D-3B83-97B9C37229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78004"/>
          </a:xfrm>
        </p:spPr>
        <p:txBody>
          <a:bodyPr/>
          <a:lstStyle/>
          <a:p>
            <a:r>
              <a:rPr lang="en-US" dirty="0"/>
              <a:t>Advantages of using a geodatabase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FB6C8C-08BE-C6B1-1771-D6D964EC19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280" y="1755648"/>
            <a:ext cx="11029615" cy="3218688"/>
          </a:xfrm>
        </p:spPr>
        <p:txBody>
          <a:bodyPr>
            <a:normAutofit/>
          </a:bodyPr>
          <a:lstStyle/>
          <a:p>
            <a:r>
              <a:rPr lang="en-US" dirty="0"/>
              <a:t>Scalability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Supports various levels of implementation:</a:t>
            </a:r>
          </a:p>
          <a:p>
            <a:pPr lvl="2">
              <a:buFont typeface="Wingdings" panose="05000000000000000000" pitchFamily="2" charset="2"/>
              <a:buChar char="q"/>
            </a:pPr>
            <a:r>
              <a:rPr lang="en-US" dirty="0"/>
              <a:t>File Geodatabases: </a:t>
            </a:r>
            <a:r>
              <a:rPr lang="en-US" b="0" i="0" dirty="0">
                <a:solidFill>
                  <a:srgbClr val="4C4C4C"/>
                </a:solidFill>
                <a:effectLst/>
                <a:latin typeface="Avenir Next W01"/>
              </a:rPr>
              <a:t>A file geodatabase is stored as multiple files in a folder with a </a:t>
            </a:r>
            <a:r>
              <a:rPr lang="en-US" b="0" i="0" dirty="0">
                <a:solidFill>
                  <a:srgbClr val="4C4C4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i="0" dirty="0" err="1">
                <a:solidFill>
                  <a:srgbClr val="4C4C4C"/>
                </a:solidFill>
                <a:effectLst/>
                <a:latin typeface="Consolas" panose="020B0609020204030204" pitchFamily="49" charset="0"/>
              </a:rPr>
              <a:t>gdb</a:t>
            </a:r>
            <a:r>
              <a:rPr lang="en-US" b="0" i="0" dirty="0">
                <a:solidFill>
                  <a:srgbClr val="4C4C4C"/>
                </a:solidFill>
                <a:effectLst/>
                <a:latin typeface="Avenir Next W01"/>
              </a:rPr>
              <a:t> extension. </a:t>
            </a:r>
            <a:r>
              <a:rPr lang="en-US" dirty="0"/>
              <a:t>For team collaboration on medium-scale projects.</a:t>
            </a:r>
          </a:p>
          <a:p>
            <a:pPr lvl="2">
              <a:buFont typeface="Wingdings" panose="05000000000000000000" pitchFamily="2" charset="2"/>
              <a:buChar char="q"/>
            </a:pPr>
            <a:r>
              <a:rPr lang="en-US" dirty="0"/>
              <a:t>Enterprise Geodatabases: </a:t>
            </a:r>
            <a:r>
              <a:rPr lang="en-US" b="0" i="0" dirty="0">
                <a:solidFill>
                  <a:srgbClr val="4C4C4C"/>
                </a:solidFill>
                <a:effectLst/>
                <a:latin typeface="Avenir Next W01"/>
              </a:rPr>
              <a:t>Also known as multiuser geodatabases, enterprise geodatabases are stored in relational databases. They can be virtually unlimited in size and number of users; the limits differ depending on the database management system (DBMS) vendor. </a:t>
            </a:r>
            <a:r>
              <a:rPr lang="en-US" dirty="0"/>
              <a:t>For large organizations and multi-user environments.</a:t>
            </a:r>
          </a:p>
          <a:p>
            <a:pPr lvl="2">
              <a:buFont typeface="Wingdings" panose="05000000000000000000" pitchFamily="2" charset="2"/>
              <a:buChar char="q"/>
            </a:pPr>
            <a:r>
              <a:rPr lang="en-US" dirty="0"/>
              <a:t>Mobile Geodatabases: </a:t>
            </a:r>
            <a:r>
              <a:rPr lang="en-US" b="0" i="0" dirty="0">
                <a:solidFill>
                  <a:srgbClr val="4C4C4C"/>
                </a:solidFill>
                <a:effectLst/>
                <a:latin typeface="Avenir Next W01"/>
              </a:rPr>
              <a:t>A mobile geodatabase is stored in an SQLite database that is entirely contained in a single file and has a </a:t>
            </a:r>
            <a:r>
              <a:rPr lang="en-US" b="0" i="0" dirty="0">
                <a:solidFill>
                  <a:srgbClr val="4C4C4C"/>
                </a:solidFill>
                <a:effectLst/>
                <a:latin typeface="Consolas" panose="020B0609020204030204" pitchFamily="49" charset="0"/>
              </a:rPr>
              <a:t>.geodatabase</a:t>
            </a:r>
            <a:r>
              <a:rPr lang="en-US" b="0" i="0" dirty="0">
                <a:solidFill>
                  <a:srgbClr val="4C4C4C"/>
                </a:solidFill>
                <a:effectLst/>
                <a:latin typeface="Avenir Next W01"/>
              </a:rPr>
              <a:t> extension.</a:t>
            </a:r>
            <a:endParaRPr lang="en-US" dirty="0"/>
          </a:p>
          <a:p>
            <a:r>
              <a:rPr lang="en-US" dirty="0"/>
              <a:t>Capable of handling large datasets efficiently in enterprise environments.</a:t>
            </a:r>
          </a:p>
        </p:txBody>
      </p:sp>
    </p:spTree>
    <p:extLst>
      <p:ext uri="{BB962C8B-B14F-4D97-AF65-F5344CB8AC3E}">
        <p14:creationId xmlns:p14="http://schemas.microsoft.com/office/powerpoint/2010/main" val="40184065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D12D4C-2DB3-97BE-CF59-D4798ACA7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87148"/>
          </a:xfrm>
        </p:spPr>
        <p:txBody>
          <a:bodyPr/>
          <a:lstStyle/>
          <a:p>
            <a:r>
              <a:rPr lang="en-US" dirty="0"/>
              <a:t>Comparing types of geodatabases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E989CD-0036-0D5A-32D6-B8A9A304CE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4691" y="2097548"/>
            <a:ext cx="6705029" cy="430855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8591BD8-BBF3-8484-B912-AC90FF39C587}"/>
              </a:ext>
            </a:extLst>
          </p:cNvPr>
          <p:cNvSpPr txBox="1">
            <a:spLocks/>
          </p:cNvSpPr>
          <p:nvPr/>
        </p:nvSpPr>
        <p:spPr>
          <a:xfrm>
            <a:off x="581192" y="1508760"/>
            <a:ext cx="6053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More detailed </a:t>
            </a:r>
            <a:r>
              <a:rPr lang="en-US" dirty="0">
                <a:hlinkClick r:id="rId3"/>
              </a:rPr>
              <a:t>comparison of geodatabases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2861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BEDBC-0050-2C4D-6060-A9A8FC0DEB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59716"/>
          </a:xfrm>
        </p:spPr>
        <p:txBody>
          <a:bodyPr/>
          <a:lstStyle/>
          <a:p>
            <a:r>
              <a:rPr lang="en-US" dirty="0"/>
              <a:t>Geodatabase in </a:t>
            </a:r>
            <a:r>
              <a:rPr lang="en-US" dirty="0" err="1"/>
              <a:t>arcgis</a:t>
            </a:r>
            <a:r>
              <a:rPr lang="en-US" dirty="0"/>
              <a:t> pro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E51E19-ABBC-86DC-3284-6E4F77CDE4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144" y="2019049"/>
            <a:ext cx="4676775" cy="36861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B1FC58E-F9FC-35DC-B420-D2B4079834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7946" y="2881061"/>
            <a:ext cx="5629275" cy="196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9580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D58E5E8-3B6D-061E-B3EE-E82E5CBE57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DCF4EB5C-ED25-4675-8255-2F5B12CFFC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514EC6E-A557-42A2-BCDC-3ABFFC5E5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905482C9-EB42-4BFE-95BF-7FD661F076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539E646-A625-4A26-86ED-BD90EDD329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39171204-6A50-40E1-B631-84CEDFC939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06C973F6-5187-412F-AACC-6E3FF8A6A1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628" y="496959"/>
            <a:ext cx="1106164" cy="585973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D11AE14F-1B7E-41E6-B579-2F71D13503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12856" y="496958"/>
            <a:ext cx="9961047" cy="367807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BCD69B-F78E-F370-35A0-2DDD708E5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3715" y="708498"/>
            <a:ext cx="7574507" cy="333005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6000" b="0" kern="1200" cap="all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2.1.3 </a:t>
            </a:r>
            <a:r>
              <a:rPr lang="en-US" sz="6000" b="0" kern="1200" cap="all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sql</a:t>
            </a:r>
            <a:endParaRPr lang="en-US" sz="6000" b="0" kern="1200" cap="all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752BB805-F7B7-4B80-A1C5-385D4DAF7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12789" y="4284212"/>
            <a:ext cx="9961115" cy="2072481"/>
          </a:xfrm>
          <a:prstGeom prst="rect">
            <a:avLst/>
          </a:prstGeom>
          <a:solidFill>
            <a:srgbClr val="6C7781">
              <a:alpha val="8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478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522AF5-77DF-4A14-166A-939AFFD389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olorful background with waves&#10;&#10;Description automatically generated with medium confidence">
            <a:extLst>
              <a:ext uri="{FF2B5EF4-FFF2-40B4-BE49-F238E27FC236}">
                <a16:creationId xmlns:a16="http://schemas.microsoft.com/office/drawing/2014/main" id="{AB5A7515-CF38-5FE1-3F84-1EEBF92D474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1111"/>
          <a:stretch/>
        </p:blipFill>
        <p:spPr>
          <a:xfrm>
            <a:off x="20" y="12"/>
            <a:ext cx="12191980" cy="68579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5E4A67E-7184-10D0-3861-1FD0E065C4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7126" y="1693546"/>
            <a:ext cx="4320227" cy="2009774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WEEK 02 </a:t>
            </a:r>
            <a:br>
              <a:rPr lang="en-US" sz="4000" dirty="0">
                <a:solidFill>
                  <a:srgbClr val="FFFFFF"/>
                </a:solidFill>
              </a:rPr>
            </a:br>
            <a:br>
              <a:rPr lang="en-US" sz="4000" dirty="0">
                <a:solidFill>
                  <a:srgbClr val="FFFFFF"/>
                </a:solidFill>
              </a:rPr>
            </a:br>
            <a:r>
              <a:rPr lang="en-US" sz="4000" dirty="0">
                <a:solidFill>
                  <a:srgbClr val="FFFFFF"/>
                </a:solidFill>
              </a:rPr>
              <a:t>lecture session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D9AE8A-7BEC-80A6-985F-A3A05DACBF24}"/>
              </a:ext>
            </a:extLst>
          </p:cNvPr>
          <p:cNvSpPr txBox="1"/>
          <p:nvPr/>
        </p:nvSpPr>
        <p:spPr>
          <a:xfrm>
            <a:off x="837126" y="4289196"/>
            <a:ext cx="391212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FFFF">
                    <a:alpha val="75000"/>
                  </a:srgbClr>
                </a:solidFill>
              </a:rPr>
              <a:t>Instructor: Yanan Wu</a:t>
            </a:r>
          </a:p>
          <a:p>
            <a:r>
              <a:rPr lang="en-US" sz="3200" dirty="0">
                <a:solidFill>
                  <a:srgbClr val="FFFFFF">
                    <a:alpha val="75000"/>
                  </a:srgbClr>
                </a:solidFill>
              </a:rPr>
              <a:t>TA: </a:t>
            </a:r>
            <a:r>
              <a:rPr lang="en-US" sz="3200" dirty="0" err="1">
                <a:solidFill>
                  <a:srgbClr val="FFFFFF">
                    <a:alpha val="75000"/>
                  </a:srgbClr>
                </a:solidFill>
              </a:rPr>
              <a:t>Vanchy</a:t>
            </a:r>
            <a:r>
              <a:rPr lang="en-US" sz="3200" dirty="0">
                <a:solidFill>
                  <a:srgbClr val="FFFFFF">
                    <a:alpha val="75000"/>
                  </a:srgbClr>
                </a:solidFill>
              </a:rPr>
              <a:t> Li</a:t>
            </a:r>
          </a:p>
          <a:p>
            <a:r>
              <a:rPr lang="en-US" sz="3200" dirty="0">
                <a:solidFill>
                  <a:srgbClr val="FFFFFF">
                    <a:alpha val="75000"/>
                  </a:srgbClr>
                </a:solidFill>
              </a:rPr>
              <a:t> </a:t>
            </a:r>
          </a:p>
          <a:p>
            <a:r>
              <a:rPr lang="en-US" sz="3200" dirty="0">
                <a:solidFill>
                  <a:srgbClr val="FFFFFF">
                    <a:alpha val="75000"/>
                  </a:srgbClr>
                </a:solidFill>
              </a:rPr>
              <a:t>Spring 2025</a:t>
            </a:r>
          </a:p>
          <a:p>
            <a:endParaRPr lang="en-US" sz="3200" dirty="0">
              <a:solidFill>
                <a:srgbClr val="FFFFFF">
                  <a:alpha val="75000"/>
                </a:srgbClr>
              </a:solidFill>
            </a:endParaRP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8889648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C1174-B137-DC27-A00E-A5E1FB4B3F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50572"/>
          </a:xfrm>
        </p:spPr>
        <p:txBody>
          <a:bodyPr/>
          <a:lstStyle/>
          <a:p>
            <a:r>
              <a:rPr lang="en-US" dirty="0"/>
              <a:t>Standard query language (SQL)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A86350-AC55-3FA9-8102-B0BFE3C21B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040" y="1289304"/>
            <a:ext cx="11029615" cy="2139696"/>
          </a:xfrm>
        </p:spPr>
        <p:txBody>
          <a:bodyPr>
            <a:normAutofit/>
          </a:bodyPr>
          <a:lstStyle/>
          <a:p>
            <a:r>
              <a:rPr lang="en-US" dirty="0"/>
              <a:t>SQL is a standard programming language specifically designed for managing and manipulating relational databases. </a:t>
            </a:r>
          </a:p>
          <a:p>
            <a:endParaRPr lang="en-US" dirty="0"/>
          </a:p>
          <a:p>
            <a:r>
              <a:rPr lang="en-US" dirty="0"/>
              <a:t>It allows users to interact with a DBMS to perform various operations such as querying, updating, and managing database structures.</a:t>
            </a:r>
          </a:p>
        </p:txBody>
      </p:sp>
    </p:spTree>
    <p:extLst>
      <p:ext uri="{BB962C8B-B14F-4D97-AF65-F5344CB8AC3E}">
        <p14:creationId xmlns:p14="http://schemas.microsoft.com/office/powerpoint/2010/main" val="20351660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E5D98-E22A-1AB9-2B51-F2009F7D3E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610716"/>
            <a:ext cx="11029616" cy="642012"/>
          </a:xfrm>
        </p:spPr>
        <p:txBody>
          <a:bodyPr/>
          <a:lstStyle/>
          <a:p>
            <a:r>
              <a:rPr lang="en-US" dirty="0"/>
              <a:t>How </a:t>
            </a:r>
            <a:r>
              <a:rPr lang="en-US" dirty="0" err="1"/>
              <a:t>sql</a:t>
            </a:r>
            <a:r>
              <a:rPr lang="en-US" dirty="0"/>
              <a:t> 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535F22-8A9C-94FA-A4A2-E992E1645E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474824"/>
            <a:ext cx="11029615" cy="1252728"/>
          </a:xfrm>
        </p:spPr>
        <p:txBody>
          <a:bodyPr>
            <a:normAutofit/>
          </a:bodyPr>
          <a:lstStyle/>
          <a:p>
            <a:r>
              <a:rPr lang="en-US" b="0" i="0" dirty="0">
                <a:solidFill>
                  <a:srgbClr val="383838"/>
                </a:solidFill>
                <a:effectLst/>
                <a:latin typeface="Inter"/>
              </a:rPr>
              <a:t> It serves as a standard interface for interacting with relational database management systems (RDBMS), allowing users to perform a variety of routine tasks and operations on data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b="0" i="0" dirty="0">
                <a:solidFill>
                  <a:srgbClr val="383838"/>
                </a:solidFill>
                <a:effectLst/>
                <a:latin typeface="Inter"/>
              </a:rPr>
              <a:t>such as querying, updating, inserting, and deleting records.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F3C10C8-C65C-0A77-255D-03B984C1E2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909" y="2858208"/>
            <a:ext cx="9100585" cy="376388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616F542-3030-4CA1-4FB0-878173935879}"/>
              </a:ext>
            </a:extLst>
          </p:cNvPr>
          <p:cNvSpPr txBox="1"/>
          <p:nvPr/>
        </p:nvSpPr>
        <p:spPr>
          <a:xfrm>
            <a:off x="10640379" y="6391656"/>
            <a:ext cx="1124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Source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26573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3B1A6-3B18-2456-D5D9-E7F5599A87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50572"/>
          </a:xfrm>
        </p:spPr>
        <p:txBody>
          <a:bodyPr/>
          <a:lstStyle/>
          <a:p>
            <a:r>
              <a:rPr lang="en-US" dirty="0"/>
              <a:t>Key points between </a:t>
            </a:r>
            <a:r>
              <a:rPr lang="en-US" dirty="0" err="1"/>
              <a:t>dbms</a:t>
            </a:r>
            <a:r>
              <a:rPr lang="en-US" dirty="0"/>
              <a:t> and </a:t>
            </a:r>
            <a:r>
              <a:rPr lang="en-US" dirty="0" err="1"/>
              <a:t>sql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A00C9A-F636-2904-57A5-E9D24A72A3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1527048"/>
            <a:ext cx="11029615" cy="2185416"/>
          </a:xfrm>
        </p:spPr>
        <p:txBody>
          <a:bodyPr/>
          <a:lstStyle/>
          <a:p>
            <a:r>
              <a:rPr lang="en-US" dirty="0"/>
              <a:t>SQL is Independent of DBMS: While SQL is a standard, each DBMS may implement it with slight variations or extensions (e.g., PL/SQL in Oracle, T-SQL in SQL Server).</a:t>
            </a:r>
          </a:p>
          <a:p>
            <a:r>
              <a:rPr lang="en-US" dirty="0"/>
              <a:t>DBMS Without SQL: Some DBMS types, such as NoSQL databases (e.g., MongoDB), do not rely on SQL but use alternative query languages.</a:t>
            </a:r>
          </a:p>
          <a:p>
            <a:r>
              <a:rPr lang="en-US" dirty="0"/>
              <a:t>SQL Requires a DBMS: SQL commands need a DBMS to interpret and execute them. Without a DBMS, SQL commands would have no database to operate on.</a:t>
            </a:r>
          </a:p>
        </p:txBody>
      </p:sp>
    </p:spTree>
    <p:extLst>
      <p:ext uri="{BB962C8B-B14F-4D97-AF65-F5344CB8AC3E}">
        <p14:creationId xmlns:p14="http://schemas.microsoft.com/office/powerpoint/2010/main" val="34606501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8B81184-408E-A763-25B4-B848C83E94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DCF4EB5C-ED25-4675-8255-2F5B12CFFC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514EC6E-A557-42A2-BCDC-3ABFFC5E5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905482C9-EB42-4BFE-95BF-7FD661F076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539E646-A625-4A26-86ED-BD90EDD329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39171204-6A50-40E1-B631-84CEDFC939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06C973F6-5187-412F-AACC-6E3FF8A6A1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628" y="496959"/>
            <a:ext cx="1106164" cy="585973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D11AE14F-1B7E-41E6-B579-2F71D13503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12856" y="496958"/>
            <a:ext cx="9961047" cy="367807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8FB38A-B037-6F8C-77C6-9B45708E1D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3715" y="708498"/>
            <a:ext cx="7574507" cy="333005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6000" b="0" kern="1200" cap="all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2.1.4 software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752BB805-F7B7-4B80-A1C5-385D4DAF7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12789" y="4284212"/>
            <a:ext cx="9961115" cy="2072481"/>
          </a:xfrm>
          <a:prstGeom prst="rect">
            <a:avLst/>
          </a:prstGeom>
          <a:solidFill>
            <a:srgbClr val="6C7781">
              <a:alpha val="8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692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B87461-F58E-3929-078E-37DBC3D1A6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05436"/>
          </a:xfrm>
        </p:spPr>
        <p:txBody>
          <a:bodyPr/>
          <a:lstStyle/>
          <a:p>
            <a:r>
              <a:rPr lang="en-US" dirty="0"/>
              <a:t>SOFTWAREs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E889BC-A56B-CF3A-8DFD-E7B7F57F35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1307592"/>
            <a:ext cx="11029615" cy="2935224"/>
          </a:xfrm>
        </p:spPr>
        <p:txBody>
          <a:bodyPr/>
          <a:lstStyle/>
          <a:p>
            <a:r>
              <a:rPr lang="en-US" dirty="0"/>
              <a:t>PostgreSQL</a:t>
            </a:r>
          </a:p>
          <a:p>
            <a:r>
              <a:rPr lang="en-US" dirty="0"/>
              <a:t>What is PostgreSQL?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An open-source, powerful, object-relational database management system.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Known for its reliability, extensibility, and SQL compliance.</a:t>
            </a:r>
          </a:p>
          <a:p>
            <a:r>
              <a:rPr lang="en-US" dirty="0"/>
              <a:t>Why PostgreSQL for GIS?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Supports structured queries for data management and manipulation.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Extensible via plugins, making it adaptable for spatial needs.</a:t>
            </a:r>
          </a:p>
        </p:txBody>
      </p:sp>
    </p:spTree>
    <p:extLst>
      <p:ext uri="{BB962C8B-B14F-4D97-AF65-F5344CB8AC3E}">
        <p14:creationId xmlns:p14="http://schemas.microsoft.com/office/powerpoint/2010/main" val="23730286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9"/>
          <p:cNvSpPr txBox="1">
            <a:spLocks noGrp="1"/>
          </p:cNvSpPr>
          <p:nvPr>
            <p:ph type="title"/>
          </p:nvPr>
        </p:nvSpPr>
        <p:spPr>
          <a:xfrm>
            <a:off x="415600" y="7965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 dirty="0"/>
              <a:t>PostGIS reference users - government</a:t>
            </a:r>
            <a:endParaRPr dirty="0"/>
          </a:p>
        </p:txBody>
      </p:sp>
      <p:pic>
        <p:nvPicPr>
          <p:cNvPr id="201" name="Google Shape;201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35436" y="1722000"/>
            <a:ext cx="2255499" cy="1387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11834" y="1732930"/>
            <a:ext cx="1677165" cy="15846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508223" y="3492469"/>
            <a:ext cx="1977899" cy="119124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698176" y="1732930"/>
            <a:ext cx="2845397" cy="28305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29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261467" y="5055289"/>
            <a:ext cx="4291229" cy="11038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29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8811274" y="5011561"/>
            <a:ext cx="1503805" cy="119124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29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8724611" y="3273883"/>
            <a:ext cx="1677167" cy="1584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29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5841982" y="4814855"/>
            <a:ext cx="1677165" cy="1584679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29"/>
          <p:cNvSpPr txBox="1"/>
          <p:nvPr/>
        </p:nvSpPr>
        <p:spPr>
          <a:xfrm>
            <a:off x="92367" y="-9227"/>
            <a:ext cx="8386800" cy="55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0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Section 2 - Introduction</a:t>
            </a:r>
            <a:endParaRPr sz="2000"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0"/>
          <p:cNvSpPr txBox="1">
            <a:spLocks noGrp="1"/>
          </p:cNvSpPr>
          <p:nvPr>
            <p:ph type="title"/>
          </p:nvPr>
        </p:nvSpPr>
        <p:spPr>
          <a:xfrm>
            <a:off x="415600" y="7965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/>
              <a:t>PostGIS reference users - private sector</a:t>
            </a:r>
            <a:endParaRPr/>
          </a:p>
        </p:txBody>
      </p:sp>
      <p:pic>
        <p:nvPicPr>
          <p:cNvPr id="215" name="Google Shape;215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91233" y="3021760"/>
            <a:ext cx="2984591" cy="20720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3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996040" y="1786689"/>
            <a:ext cx="2235648" cy="13375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3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856422" y="1802101"/>
            <a:ext cx="4012989" cy="12059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3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238578" y="2977907"/>
            <a:ext cx="2503927" cy="18418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3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550947" y="3213619"/>
            <a:ext cx="1788519" cy="13704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30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914796" y="4976883"/>
            <a:ext cx="3957099" cy="1008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30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490542" y="4907448"/>
            <a:ext cx="2521429" cy="1442552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30"/>
          <p:cNvSpPr txBox="1"/>
          <p:nvPr/>
        </p:nvSpPr>
        <p:spPr>
          <a:xfrm>
            <a:off x="92367" y="-9227"/>
            <a:ext cx="8386800" cy="55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0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Section 2 - Introduction</a:t>
            </a:r>
            <a:endParaRPr sz="2000"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9339CF-C9D6-5EB6-C142-F421BA5BD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96292"/>
          </a:xfrm>
        </p:spPr>
        <p:txBody>
          <a:bodyPr/>
          <a:lstStyle/>
          <a:p>
            <a:r>
              <a:rPr lang="en-US" dirty="0"/>
              <a:t>SOFTWARE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B33CEC-4753-4039-1C02-35780E749C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298448"/>
            <a:ext cx="11029615" cy="4041648"/>
          </a:xfrm>
        </p:spPr>
        <p:txBody>
          <a:bodyPr>
            <a:normAutofit/>
          </a:bodyPr>
          <a:lstStyle/>
          <a:p>
            <a:r>
              <a:rPr lang="en-US" dirty="0"/>
              <a:t>What is </a:t>
            </a:r>
            <a:r>
              <a:rPr lang="en-US" dirty="0" err="1"/>
              <a:t>PostGIS</a:t>
            </a:r>
            <a:r>
              <a:rPr lang="en-US" dirty="0"/>
              <a:t>?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A spatial database extension for PostgreSQL.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Adds support for geographic objects like points, lines, and polygons.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US" dirty="0"/>
          </a:p>
          <a:p>
            <a:r>
              <a:rPr lang="en-US" dirty="0"/>
              <a:t>Key Features of </a:t>
            </a:r>
            <a:r>
              <a:rPr lang="en-US" dirty="0" err="1"/>
              <a:t>PostGIS</a:t>
            </a:r>
            <a:r>
              <a:rPr lang="en-US" dirty="0"/>
              <a:t>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Spatial data types: GEOMETRY and GEOGRAPHY.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Spatial functions:</a:t>
            </a:r>
          </a:p>
          <a:p>
            <a:pPr lvl="2">
              <a:buFont typeface="Wingdings" panose="05000000000000000000" pitchFamily="2" charset="2"/>
              <a:buChar char="q"/>
            </a:pPr>
            <a:r>
              <a:rPr lang="en-US" dirty="0"/>
              <a:t>Query and manipulate spatial data (</a:t>
            </a:r>
            <a:r>
              <a:rPr lang="en-US" dirty="0" err="1"/>
              <a:t>ST_Intersects</a:t>
            </a:r>
            <a:r>
              <a:rPr lang="en-US" dirty="0"/>
              <a:t>, </a:t>
            </a:r>
            <a:r>
              <a:rPr lang="en-US" dirty="0" err="1"/>
              <a:t>ST_Buffer</a:t>
            </a:r>
            <a:r>
              <a:rPr lang="en-US" dirty="0"/>
              <a:t>, </a:t>
            </a:r>
            <a:r>
              <a:rPr lang="en-US" dirty="0" err="1"/>
              <a:t>ST_Distance</a:t>
            </a:r>
            <a:r>
              <a:rPr lang="en-US" dirty="0"/>
              <a:t>).</a:t>
            </a:r>
          </a:p>
          <a:p>
            <a:pPr lvl="2">
              <a:buFont typeface="Wingdings" panose="05000000000000000000" pitchFamily="2" charset="2"/>
              <a:buChar char="q"/>
            </a:pPr>
            <a:r>
              <a:rPr lang="en-US" dirty="0"/>
              <a:t>Perform spatial analyses (e.g., clipping, union, or proximity searches).</a:t>
            </a:r>
          </a:p>
        </p:txBody>
      </p:sp>
    </p:spTree>
    <p:extLst>
      <p:ext uri="{BB962C8B-B14F-4D97-AF65-F5344CB8AC3E}">
        <p14:creationId xmlns:p14="http://schemas.microsoft.com/office/powerpoint/2010/main" val="29768229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1"/>
          <p:cNvSpPr txBox="1">
            <a:spLocks noGrp="1"/>
          </p:cNvSpPr>
          <p:nvPr>
            <p:ph type="title"/>
          </p:nvPr>
        </p:nvSpPr>
        <p:spPr>
          <a:xfrm>
            <a:off x="415600" y="7965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/>
              <a:t>PostGIS 3rd party integration</a:t>
            </a:r>
            <a:endParaRPr/>
          </a:p>
        </p:txBody>
      </p:sp>
      <p:pic>
        <p:nvPicPr>
          <p:cNvPr id="228" name="Google Shape;228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52433" y="2675222"/>
            <a:ext cx="1524167" cy="8428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3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0172" y="2885927"/>
            <a:ext cx="1414147" cy="4214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3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805341" y="3719612"/>
            <a:ext cx="1379875" cy="4383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3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14122" y="4743726"/>
            <a:ext cx="535716" cy="5357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3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074435" y="4439393"/>
            <a:ext cx="1233771" cy="2813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31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900427" y="5025383"/>
            <a:ext cx="965919" cy="4760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31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876248" y="3756826"/>
            <a:ext cx="611473" cy="6764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97462" y="3594485"/>
            <a:ext cx="1527935" cy="8449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31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4774125" y="2771888"/>
            <a:ext cx="2220524" cy="5272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31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4565387" y="5182508"/>
            <a:ext cx="1327352" cy="45898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31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6343076" y="4974974"/>
            <a:ext cx="1004817" cy="8311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31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6478141" y="3858884"/>
            <a:ext cx="1232247" cy="3160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31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8581568" y="2726751"/>
            <a:ext cx="1677465" cy="727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31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10536280" y="2538401"/>
            <a:ext cx="1402152" cy="861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31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10179410" y="3751790"/>
            <a:ext cx="1632557" cy="5302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31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9115942" y="3808354"/>
            <a:ext cx="608733" cy="45898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31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8719227" y="4795264"/>
            <a:ext cx="1402151" cy="7010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31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10536264" y="4880668"/>
            <a:ext cx="1012184" cy="53027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6" name="Google Shape;246;p31"/>
          <p:cNvCxnSpPr/>
          <p:nvPr/>
        </p:nvCxnSpPr>
        <p:spPr>
          <a:xfrm>
            <a:off x="4044700" y="1763533"/>
            <a:ext cx="0" cy="4665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7" name="Google Shape;247;p31"/>
          <p:cNvCxnSpPr/>
          <p:nvPr/>
        </p:nvCxnSpPr>
        <p:spPr>
          <a:xfrm>
            <a:off x="8102400" y="1763533"/>
            <a:ext cx="0" cy="4665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8" name="Google Shape;248;p31"/>
          <p:cNvSpPr txBox="1">
            <a:spLocks noGrp="1"/>
          </p:cNvSpPr>
          <p:nvPr>
            <p:ph type="title"/>
          </p:nvPr>
        </p:nvSpPr>
        <p:spPr>
          <a:xfrm>
            <a:off x="300400" y="1763367"/>
            <a:ext cx="33092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algn="ctr"/>
            <a:r>
              <a:rPr lang="en">
                <a:solidFill>
                  <a:srgbClr val="666666"/>
                </a:solidFill>
              </a:rPr>
              <a:t>Desktop</a:t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249" name="Google Shape;249;p31"/>
          <p:cNvSpPr txBox="1">
            <a:spLocks noGrp="1"/>
          </p:cNvSpPr>
          <p:nvPr>
            <p:ph type="title"/>
          </p:nvPr>
        </p:nvSpPr>
        <p:spPr>
          <a:xfrm>
            <a:off x="4418951" y="1763367"/>
            <a:ext cx="33092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algn="ctr"/>
            <a:r>
              <a:rPr lang="en">
                <a:solidFill>
                  <a:srgbClr val="666666"/>
                </a:solidFill>
              </a:rPr>
              <a:t>Middle</a:t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250" name="Google Shape;250;p31"/>
          <p:cNvSpPr txBox="1">
            <a:spLocks noGrp="1"/>
          </p:cNvSpPr>
          <p:nvPr>
            <p:ph type="title"/>
          </p:nvPr>
        </p:nvSpPr>
        <p:spPr>
          <a:xfrm>
            <a:off x="8646851" y="1763367"/>
            <a:ext cx="33092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algn="ctr"/>
            <a:r>
              <a:rPr lang="en">
                <a:solidFill>
                  <a:srgbClr val="666666"/>
                </a:solidFill>
              </a:rPr>
              <a:t>Language</a:t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251" name="Google Shape;251;p31"/>
          <p:cNvSpPr txBox="1"/>
          <p:nvPr/>
        </p:nvSpPr>
        <p:spPr>
          <a:xfrm>
            <a:off x="92367" y="-9227"/>
            <a:ext cx="8386800" cy="55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0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Section 2 - Introduction</a:t>
            </a:r>
            <a:endParaRPr sz="2000"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" name="Google Shape;252;p31"/>
          <p:cNvSpPr txBox="1">
            <a:spLocks noGrp="1"/>
          </p:cNvSpPr>
          <p:nvPr>
            <p:ph type="title"/>
          </p:nvPr>
        </p:nvSpPr>
        <p:spPr>
          <a:xfrm>
            <a:off x="300400" y="5989243"/>
            <a:ext cx="33092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algn="ctr"/>
            <a:r>
              <a:rPr lang="en" sz="2133" i="1">
                <a:solidFill>
                  <a:srgbClr val="B7B7B7"/>
                </a:solidFill>
              </a:rPr>
              <a:t>and more...</a:t>
            </a:r>
            <a:endParaRPr sz="2133" i="1">
              <a:solidFill>
                <a:srgbClr val="B7B7B7"/>
              </a:solidFill>
            </a:endParaRPr>
          </a:p>
        </p:txBody>
      </p:sp>
      <p:sp>
        <p:nvSpPr>
          <p:cNvPr id="253" name="Google Shape;253;p31"/>
          <p:cNvSpPr txBox="1">
            <a:spLocks noGrp="1"/>
          </p:cNvSpPr>
          <p:nvPr>
            <p:ph type="title"/>
          </p:nvPr>
        </p:nvSpPr>
        <p:spPr>
          <a:xfrm>
            <a:off x="4479800" y="5989243"/>
            <a:ext cx="33092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algn="ctr"/>
            <a:r>
              <a:rPr lang="en" sz="2133" i="1">
                <a:solidFill>
                  <a:srgbClr val="B7B7B7"/>
                </a:solidFill>
              </a:rPr>
              <a:t>and more...</a:t>
            </a:r>
            <a:endParaRPr sz="2133" i="1">
              <a:solidFill>
                <a:srgbClr val="B7B7B7"/>
              </a:solidFill>
            </a:endParaRPr>
          </a:p>
        </p:txBody>
      </p:sp>
      <p:sp>
        <p:nvSpPr>
          <p:cNvPr id="254" name="Google Shape;254;p31"/>
          <p:cNvSpPr txBox="1">
            <a:spLocks noGrp="1"/>
          </p:cNvSpPr>
          <p:nvPr>
            <p:ph type="title"/>
          </p:nvPr>
        </p:nvSpPr>
        <p:spPr>
          <a:xfrm>
            <a:off x="8479167" y="5989243"/>
            <a:ext cx="33092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algn="ctr"/>
            <a:r>
              <a:rPr lang="en" sz="2133" i="1">
                <a:solidFill>
                  <a:srgbClr val="B7B7B7"/>
                </a:solidFill>
              </a:rPr>
              <a:t>and more...</a:t>
            </a:r>
            <a:endParaRPr sz="2133" i="1">
              <a:solidFill>
                <a:srgbClr val="B7B7B7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B2C480-91B9-C381-A259-9456AC74D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68860"/>
          </a:xfrm>
        </p:spPr>
        <p:txBody>
          <a:bodyPr/>
          <a:lstStyle/>
          <a:p>
            <a:r>
              <a:rPr lang="en-US" dirty="0" err="1"/>
              <a:t>Postgis</a:t>
            </a:r>
            <a:r>
              <a:rPr lang="en-US" dirty="0"/>
              <a:t> IS POWERFRUL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B48AA0-474B-8BF2-7C61-6E798F46E2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0" y="1508760"/>
            <a:ext cx="11029615" cy="4123944"/>
          </a:xfrm>
        </p:spPr>
        <p:txBody>
          <a:bodyPr>
            <a:normAutofit/>
          </a:bodyPr>
          <a:lstStyle/>
          <a:p>
            <a:r>
              <a:rPr lang="en-US" dirty="0"/>
              <a:t>Functions to work with </a:t>
            </a:r>
            <a:r>
              <a:rPr lang="en-US" dirty="0">
                <a:hlinkClick r:id="rId2"/>
              </a:rPr>
              <a:t>GeoJSON</a:t>
            </a:r>
            <a:r>
              <a:rPr lang="en-US" dirty="0"/>
              <a:t> (Geographic JavaScript Object Notation), </a:t>
            </a:r>
            <a:r>
              <a:rPr lang="en-US" dirty="0">
                <a:hlinkClick r:id="rId3"/>
              </a:rPr>
              <a:t>Keyhole Markup Language </a:t>
            </a:r>
            <a:r>
              <a:rPr lang="en-US" dirty="0"/>
              <a:t>(KML), </a:t>
            </a:r>
            <a:r>
              <a:rPr lang="en-US" dirty="0" err="1"/>
              <a:t>Mapbox</a:t>
            </a:r>
            <a:r>
              <a:rPr lang="en-US" dirty="0"/>
              <a:t> Vector Tiles (MVT) allowing web applications to talk directly to </a:t>
            </a:r>
            <a:r>
              <a:rPr lang="en-US" dirty="0" err="1"/>
              <a:t>PostGIS</a:t>
            </a:r>
            <a:endParaRPr lang="en-US" dirty="0"/>
          </a:p>
          <a:p>
            <a:endParaRPr lang="en-US" dirty="0"/>
          </a:p>
          <a:p>
            <a:r>
              <a:rPr lang="en-US" dirty="0"/>
              <a:t>GeoJSON and KML are two of the older, more popular vector formats used by web mapping applications</a:t>
            </a:r>
          </a:p>
          <a:p>
            <a:endParaRPr lang="en-US" dirty="0"/>
          </a:p>
          <a:p>
            <a:pPr marL="324000" lvl="1" indent="0">
              <a:buNone/>
            </a:pPr>
            <a:r>
              <a:rPr lang="en-US" dirty="0"/>
              <a:t>Example: </a:t>
            </a:r>
            <a:r>
              <a:rPr lang="en-US" dirty="0">
                <a:hlinkClick r:id="rId4"/>
              </a:rPr>
              <a:t>Analyze Boston</a:t>
            </a:r>
            <a:r>
              <a:rPr lang="en-US" dirty="0"/>
              <a:t> has GeoJSON and KML to store vector data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Mapbox</a:t>
            </a:r>
            <a:r>
              <a:rPr lang="en-US" dirty="0"/>
              <a:t> Vector Tiles is a relatively new standard that has gained quite a bit of popularity in the last few years</a:t>
            </a:r>
          </a:p>
        </p:txBody>
      </p:sp>
    </p:spTree>
    <p:extLst>
      <p:ext uri="{BB962C8B-B14F-4D97-AF65-F5344CB8AC3E}">
        <p14:creationId xmlns:p14="http://schemas.microsoft.com/office/powerpoint/2010/main" val="39516338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DCF4EB5C-ED25-4675-8255-2F5B12CFFC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514EC6E-A557-42A2-BCDC-3ABFFC5E5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905482C9-EB42-4BFE-95BF-7FD661F076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539E646-A625-4A26-86ED-BD90EDD329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39171204-6A50-40E1-B631-84CEDFC939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06C973F6-5187-412F-AACC-6E3FF8A6A1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628" y="496959"/>
            <a:ext cx="1106164" cy="585973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D11AE14F-1B7E-41E6-B579-2F71D13503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12856" y="496958"/>
            <a:ext cx="9961047" cy="367807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78BAB5-C1DE-8DAD-E76F-BECA6F24C1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3715" y="708498"/>
            <a:ext cx="7574507" cy="333005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6000" b="0" kern="1200" cap="all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2.1.1 </a:t>
            </a:r>
            <a:br>
              <a:rPr lang="en-US" sz="6000" b="0" kern="1200" cap="all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6000" b="0" kern="1200" cap="all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database and DBMS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752BB805-F7B7-4B80-A1C5-385D4DAF7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12789" y="4284212"/>
            <a:ext cx="9961115" cy="2072481"/>
          </a:xfrm>
          <a:prstGeom prst="rect">
            <a:avLst/>
          </a:prstGeom>
          <a:solidFill>
            <a:srgbClr val="6C7781">
              <a:alpha val="8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883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6BCEDC-291E-6909-4B12-2DCB24C558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87148"/>
          </a:xfrm>
        </p:spPr>
        <p:txBody>
          <a:bodyPr/>
          <a:lstStyle/>
          <a:p>
            <a:r>
              <a:rPr lang="en-US" dirty="0" err="1"/>
              <a:t>Postgis</a:t>
            </a:r>
            <a:r>
              <a:rPr lang="en-US" dirty="0"/>
              <a:t> IS POWERFRUL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BF24FF-1771-8F8E-3179-0637C7F2E3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2425" y="1309524"/>
            <a:ext cx="11029615" cy="856160"/>
          </a:xfrm>
        </p:spPr>
        <p:txBody>
          <a:bodyPr/>
          <a:lstStyle/>
          <a:p>
            <a:pPr algn="l"/>
            <a:r>
              <a:rPr lang="en-US" sz="1800" b="0" i="0" u="none" strike="noStrike" baseline="0" dirty="0">
                <a:solidFill>
                  <a:srgbClr val="262626"/>
                </a:solidFill>
                <a:latin typeface="NewBaskerville-Roman"/>
              </a:rPr>
              <a:t>Comprehensive geometry processing functions that go far beyond basic geometric operations, including functions for fixing invalid geometries and for simplifying and deconstructing geometries</a:t>
            </a:r>
            <a:endParaRPr lang="en-US" dirty="0"/>
          </a:p>
        </p:txBody>
      </p:sp>
      <p:pic>
        <p:nvPicPr>
          <p:cNvPr id="4" name="Google Shape;647;p81">
            <a:extLst>
              <a:ext uri="{FF2B5EF4-FFF2-40B4-BE49-F238E27FC236}">
                <a16:creationId xmlns:a16="http://schemas.microsoft.com/office/drawing/2014/main" id="{ABF7148F-B786-6930-93FF-04DDFCE2A94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380102" y="2948232"/>
            <a:ext cx="8839201" cy="35717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018521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1F7A4-A6F9-71B6-BD28-9F9775376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04852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Postgis</a:t>
            </a:r>
            <a:r>
              <a:rPr lang="en-US" dirty="0"/>
              <a:t> IS POWERFRUL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B10AE-8270-DA06-60AB-F908E55A31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1" y="1316736"/>
            <a:ext cx="11029615" cy="504852"/>
          </a:xfrm>
        </p:spPr>
        <p:txBody>
          <a:bodyPr/>
          <a:lstStyle/>
          <a:p>
            <a:r>
              <a:rPr lang="en-US" dirty="0"/>
              <a:t>Built-in 3D and Topology Support</a:t>
            </a:r>
          </a:p>
        </p:txBody>
      </p:sp>
      <p:sp>
        <p:nvSpPr>
          <p:cNvPr id="4" name="Google Shape;2590;p324">
            <a:extLst>
              <a:ext uri="{FF2B5EF4-FFF2-40B4-BE49-F238E27FC236}">
                <a16:creationId xmlns:a16="http://schemas.microsoft.com/office/drawing/2014/main" id="{6CC09A02-8F73-37D3-B3BE-1E34F840028A}"/>
              </a:ext>
            </a:extLst>
          </p:cNvPr>
          <p:cNvSpPr txBox="1">
            <a:spLocks/>
          </p:cNvSpPr>
          <p:nvPr/>
        </p:nvSpPr>
        <p:spPr>
          <a:xfrm>
            <a:off x="690919" y="1878363"/>
            <a:ext cx="7575000" cy="3416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306000" indent="-306000" algn="l" defTabSz="4572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81200" lvl="1" indent="-3746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300"/>
              <a:buFont typeface="Wingdings" panose="05000000000000000000" pitchFamily="2" charset="2"/>
              <a:buChar char="Ø"/>
            </a:pPr>
            <a:r>
              <a:rPr lang="en-US" dirty="0"/>
              <a:t>ST_3DClosestPoint(g1, g2)</a:t>
            </a:r>
          </a:p>
          <a:p>
            <a:pPr marL="781200" lvl="1" indent="-3746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300"/>
              <a:buFont typeface="Wingdings" panose="05000000000000000000" pitchFamily="2" charset="2"/>
              <a:buChar char="Ø"/>
            </a:pPr>
            <a:r>
              <a:rPr lang="en-US" dirty="0"/>
              <a:t>ST_3DDistance(g1, g2)</a:t>
            </a:r>
          </a:p>
          <a:p>
            <a:pPr marL="781200" lvl="1" indent="-3746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300"/>
              <a:buFont typeface="Wingdings" panose="05000000000000000000" pitchFamily="2" charset="2"/>
              <a:buChar char="Ø"/>
            </a:pPr>
            <a:r>
              <a:rPr lang="en-US" dirty="0"/>
              <a:t>ST_3DDWithin(g1, g2, r)</a:t>
            </a:r>
          </a:p>
          <a:p>
            <a:pPr marL="781200" lvl="1" indent="-3746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300"/>
              <a:buFont typeface="Wingdings" panose="05000000000000000000" pitchFamily="2" charset="2"/>
              <a:buChar char="Ø"/>
            </a:pPr>
            <a:r>
              <a:rPr lang="en-US" dirty="0"/>
              <a:t>ST_3DDFullyWithin(g1, g2, r)</a:t>
            </a:r>
          </a:p>
          <a:p>
            <a:pPr marL="781200" lvl="1" indent="-3746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300"/>
              <a:buFont typeface="Wingdings" panose="05000000000000000000" pitchFamily="2" charset="2"/>
              <a:buChar char="Ø"/>
            </a:pPr>
            <a:r>
              <a:rPr lang="en-US" dirty="0"/>
              <a:t>ST_3DIntersects(g1, g2)</a:t>
            </a:r>
          </a:p>
          <a:p>
            <a:pPr marL="781200" lvl="1" indent="-3746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300"/>
              <a:buFont typeface="Wingdings" panose="05000000000000000000" pitchFamily="2" charset="2"/>
              <a:buChar char="Ø"/>
            </a:pPr>
            <a:r>
              <a:rPr lang="en-US" dirty="0"/>
              <a:t>ST_3DLongestLine(g1, g2)</a:t>
            </a:r>
          </a:p>
          <a:p>
            <a:pPr marL="781200" lvl="1" indent="-3746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300"/>
              <a:buFont typeface="Wingdings" panose="05000000000000000000" pitchFamily="2" charset="2"/>
              <a:buChar char="Ø"/>
            </a:pPr>
            <a:r>
              <a:rPr lang="en-US" dirty="0"/>
              <a:t>ST_3DMaxDistance(g1, g2)</a:t>
            </a:r>
          </a:p>
          <a:p>
            <a:pPr marL="781200" lvl="1" indent="-3746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300"/>
              <a:buFont typeface="Wingdings" panose="05000000000000000000" pitchFamily="2" charset="2"/>
              <a:buChar char="Ø"/>
            </a:pPr>
            <a:r>
              <a:rPr lang="en-US" dirty="0"/>
              <a:t>ST_3DShortestLine(g1, g2)</a:t>
            </a:r>
          </a:p>
        </p:txBody>
      </p:sp>
      <p:pic>
        <p:nvPicPr>
          <p:cNvPr id="5" name="Google Shape;2591;p324">
            <a:extLst>
              <a:ext uri="{FF2B5EF4-FFF2-40B4-BE49-F238E27FC236}">
                <a16:creationId xmlns:a16="http://schemas.microsoft.com/office/drawing/2014/main" id="{70599CAC-7307-C417-E533-CB3465AFE9BF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992954" y="2492943"/>
            <a:ext cx="4403357" cy="327815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676157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B28EB-663E-3195-FA9B-AE155E698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68860"/>
          </a:xfrm>
        </p:spPr>
        <p:txBody>
          <a:bodyPr/>
          <a:lstStyle/>
          <a:p>
            <a:r>
              <a:rPr lang="en-US" dirty="0" err="1"/>
              <a:t>Postgis</a:t>
            </a:r>
            <a:r>
              <a:rPr lang="en-US" dirty="0"/>
              <a:t> IS POWERFRUL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F454B7-55CC-94F5-0374-FDFC34B033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1499616"/>
            <a:ext cx="11029615" cy="877824"/>
          </a:xfrm>
        </p:spPr>
        <p:txBody>
          <a:bodyPr/>
          <a:lstStyle/>
          <a:p>
            <a:pPr algn="l"/>
            <a:r>
              <a:rPr lang="en-US" sz="1800" b="0" i="0" u="none" strike="noStrike" baseline="0" dirty="0">
                <a:solidFill>
                  <a:srgbClr val="262626"/>
                </a:solidFill>
                <a:latin typeface="NewBaskerville-Roman"/>
              </a:rPr>
              <a:t>Over </a:t>
            </a:r>
            <a:r>
              <a:rPr lang="en-US" sz="1800" b="0" i="0" u="none" strike="noStrike" baseline="0" dirty="0">
                <a:solidFill>
                  <a:srgbClr val="262626"/>
                </a:solidFill>
                <a:latin typeface="NewBaskerville-Roman"/>
                <a:hlinkClick r:id="rId2"/>
              </a:rPr>
              <a:t>300 seamless operations </a:t>
            </a:r>
            <a:r>
              <a:rPr lang="en-US" sz="1800" b="0" i="0" u="none" strike="noStrike" baseline="0" dirty="0">
                <a:solidFill>
                  <a:srgbClr val="262626"/>
                </a:solidFill>
                <a:latin typeface="NewBaskerville-Roman"/>
              </a:rPr>
              <a:t>for working with vectors and </a:t>
            </a:r>
            <a:r>
              <a:rPr lang="en-US" sz="1800" b="0" i="0" u="none" strike="noStrike" baseline="0" dirty="0" err="1">
                <a:solidFill>
                  <a:srgbClr val="262626"/>
                </a:solidFill>
                <a:latin typeface="NewBaskerville-Roman"/>
              </a:rPr>
              <a:t>rasters</a:t>
            </a:r>
            <a:r>
              <a:rPr lang="en-US" sz="1800" b="0" i="0" u="none" strike="noStrike" baseline="0" dirty="0">
                <a:solidFill>
                  <a:srgbClr val="262626"/>
                </a:solidFill>
                <a:latin typeface="NewBaskerville-Roman"/>
              </a:rPr>
              <a:t> in tandem, as well as for converting between the two families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7556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BE1530C-C85E-05F6-044F-F7CEAE3AFA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DCF4EB5C-ED25-4675-8255-2F5B12CFFC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514EC6E-A557-42A2-BCDC-3ABFFC5E5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905482C9-EB42-4BFE-95BF-7FD661F076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539E646-A625-4A26-86ED-BD90EDD329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39171204-6A50-40E1-B631-84CEDFC939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06C973F6-5187-412F-AACC-6E3FF8A6A1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628" y="496959"/>
            <a:ext cx="1106164" cy="585973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D11AE14F-1B7E-41E6-B579-2F71D13503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12856" y="496958"/>
            <a:ext cx="9961047" cy="367807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24FC4A-B827-2E80-03BF-B67575C6E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3715" y="708498"/>
            <a:ext cx="7574507" cy="333005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6000" b="0" kern="1200" cap="all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2.1.5 </a:t>
            </a:r>
            <a:r>
              <a:rPr lang="en-US" sz="6000" b="0" kern="1200" cap="all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pgadmin</a:t>
            </a:r>
            <a:endParaRPr lang="en-US" sz="6000" b="0" kern="1200" cap="all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752BB805-F7B7-4B80-A1C5-385D4DAF7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12789" y="4284212"/>
            <a:ext cx="9961115" cy="2072481"/>
          </a:xfrm>
          <a:prstGeom prst="rect">
            <a:avLst/>
          </a:prstGeom>
          <a:solidFill>
            <a:srgbClr val="6C7781">
              <a:alpha val="8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971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3AC32F-168D-A7DE-A332-7DC450B7DB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846" y="543342"/>
            <a:ext cx="10787034" cy="568860"/>
          </a:xfrm>
        </p:spPr>
        <p:txBody>
          <a:bodyPr/>
          <a:lstStyle/>
          <a:p>
            <a:r>
              <a:rPr lang="en-US" dirty="0"/>
              <a:t>User interface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5C909A-B409-12AB-F27C-2D834E821A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786" y="3528248"/>
            <a:ext cx="10193154" cy="322703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96C4A88-A8C8-ABD6-AF94-EDA312566EE4}"/>
              </a:ext>
            </a:extLst>
          </p:cNvPr>
          <p:cNvSpPr txBox="1"/>
          <p:nvPr/>
        </p:nvSpPr>
        <p:spPr>
          <a:xfrm>
            <a:off x="752694" y="1112202"/>
            <a:ext cx="11180225" cy="24160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06000" indent="-3060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dirty="0">
                <a:solidFill>
                  <a:srgbClr val="262626"/>
                </a:solidFill>
                <a:latin typeface="NewBaskerville-Roman"/>
              </a:rPr>
              <a:t> Add New Server button: Open the </a:t>
            </a:r>
            <a:r>
              <a:rPr lang="en-US" dirty="0">
                <a:solidFill>
                  <a:srgbClr val="262626"/>
                </a:solidFill>
                <a:latin typeface="NewBaskerville-Roman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Register - Server dialog</a:t>
            </a:r>
            <a:r>
              <a:rPr lang="en-US" dirty="0">
                <a:solidFill>
                  <a:srgbClr val="262626"/>
                </a:solidFill>
                <a:latin typeface="NewBaskerville-Roman"/>
              </a:rPr>
              <a:t> to add a new server definition.</a:t>
            </a:r>
          </a:p>
          <a:p>
            <a:pPr marL="306000" indent="-3060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dirty="0">
                <a:solidFill>
                  <a:srgbClr val="262626"/>
                </a:solidFill>
                <a:latin typeface="NewBaskerville-Roman"/>
              </a:rPr>
              <a:t> Configure </a:t>
            </a:r>
            <a:r>
              <a:rPr lang="en-US" dirty="0" err="1">
                <a:solidFill>
                  <a:srgbClr val="262626"/>
                </a:solidFill>
                <a:latin typeface="NewBaskerville-Roman"/>
              </a:rPr>
              <a:t>pgAdmin</a:t>
            </a:r>
            <a:r>
              <a:rPr lang="en-US" dirty="0">
                <a:solidFill>
                  <a:srgbClr val="262626"/>
                </a:solidFill>
                <a:latin typeface="NewBaskerville-Roman"/>
              </a:rPr>
              <a:t> button: Open the </a:t>
            </a:r>
            <a:r>
              <a:rPr lang="en-US" dirty="0">
                <a:solidFill>
                  <a:srgbClr val="262626"/>
                </a:solidFill>
                <a:latin typeface="NewBaskerville-Roman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Preferences dialog</a:t>
            </a:r>
            <a:r>
              <a:rPr lang="en-US" dirty="0">
                <a:solidFill>
                  <a:srgbClr val="262626"/>
                </a:solidFill>
                <a:latin typeface="NewBaskerville-Roman"/>
              </a:rPr>
              <a:t> to customize your </a:t>
            </a:r>
            <a:r>
              <a:rPr lang="en-US" dirty="0" err="1">
                <a:solidFill>
                  <a:srgbClr val="262626"/>
                </a:solidFill>
                <a:latin typeface="NewBaskerville-Roman"/>
              </a:rPr>
              <a:t>pgAdmin</a:t>
            </a:r>
            <a:r>
              <a:rPr lang="en-US" dirty="0">
                <a:solidFill>
                  <a:srgbClr val="262626"/>
                </a:solidFill>
                <a:latin typeface="NewBaskerville-Roman"/>
              </a:rPr>
              <a:t> client.</a:t>
            </a:r>
          </a:p>
          <a:p>
            <a:pPr marL="306000" indent="-3060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dirty="0">
                <a:solidFill>
                  <a:srgbClr val="262626"/>
                </a:solidFill>
                <a:latin typeface="NewBaskerville-Roman"/>
              </a:rPr>
              <a:t> PostgreSQL Documentation: The Documentation page for the PostgreSQL open-source project.</a:t>
            </a:r>
          </a:p>
          <a:p>
            <a:pPr marL="306000" indent="-3060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dirty="0">
                <a:solidFill>
                  <a:srgbClr val="262626"/>
                </a:solidFill>
                <a:latin typeface="NewBaskerville-Roman"/>
              </a:rPr>
              <a:t> </a:t>
            </a:r>
            <a:r>
              <a:rPr lang="en-US" dirty="0" err="1">
                <a:solidFill>
                  <a:srgbClr val="262626"/>
                </a:solidFill>
                <a:latin typeface="NewBaskerville-Roman"/>
              </a:rPr>
              <a:t>pgAdmin</a:t>
            </a:r>
            <a:r>
              <a:rPr lang="en-US" dirty="0">
                <a:solidFill>
                  <a:srgbClr val="262626"/>
                </a:solidFill>
                <a:latin typeface="NewBaskerville-Roman"/>
              </a:rPr>
              <a:t> Website: The website for </a:t>
            </a:r>
            <a:r>
              <a:rPr lang="en-US" dirty="0" err="1">
                <a:solidFill>
                  <a:srgbClr val="262626"/>
                </a:solidFill>
                <a:latin typeface="NewBaskerville-Roman"/>
              </a:rPr>
              <a:t>pgAdmin</a:t>
            </a:r>
            <a:r>
              <a:rPr lang="en-US" dirty="0">
                <a:solidFill>
                  <a:srgbClr val="262626"/>
                </a:solidFill>
                <a:latin typeface="NewBaskerville-Roman"/>
              </a:rPr>
              <a:t> releases and other project information.</a:t>
            </a:r>
          </a:p>
          <a:p>
            <a:pPr marL="306000" indent="-3060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dirty="0">
                <a:solidFill>
                  <a:srgbClr val="262626"/>
                </a:solidFill>
                <a:latin typeface="NewBaskerville-Roman"/>
              </a:rPr>
              <a:t> Planet PostgreSQL: Postgres related blogs.</a:t>
            </a:r>
          </a:p>
          <a:p>
            <a:pPr marL="306000" indent="-3060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dirty="0">
                <a:solidFill>
                  <a:srgbClr val="262626"/>
                </a:solidFill>
                <a:latin typeface="NewBaskerville-Roman"/>
              </a:rPr>
              <a:t> Community Support: information about obtaining support for PostgreSQL features.</a:t>
            </a:r>
          </a:p>
        </p:txBody>
      </p:sp>
    </p:spTree>
    <p:extLst>
      <p:ext uri="{BB962C8B-B14F-4D97-AF65-F5344CB8AC3E}">
        <p14:creationId xmlns:p14="http://schemas.microsoft.com/office/powerpoint/2010/main" val="238500958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8AD107-9176-6F0A-7967-58212B57A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78004"/>
          </a:xfrm>
        </p:spPr>
        <p:txBody>
          <a:bodyPr/>
          <a:lstStyle/>
          <a:p>
            <a:r>
              <a:rPr lang="en-US" dirty="0"/>
              <a:t>M</a:t>
            </a:r>
            <a:r>
              <a:rPr lang="en-US" altLang="zh-CN" dirty="0"/>
              <a:t>enu bar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3755EF-5B85-B2E6-59B3-34998FD906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52145" y="3409590"/>
            <a:ext cx="2087710" cy="3058429"/>
          </a:xfrm>
        </p:spPr>
      </p:pic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CAD58513-07D1-D3CC-6ABD-9130511900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0571356"/>
              </p:ext>
            </p:extLst>
          </p:nvPr>
        </p:nvGraphicFramePr>
        <p:xfrm>
          <a:off x="685800" y="1527630"/>
          <a:ext cx="11035712" cy="1634490"/>
        </p:xfrm>
        <a:graphic>
          <a:graphicData uri="http://schemas.openxmlformats.org/drawingml/2006/table">
            <a:tbl>
              <a:tblPr/>
              <a:tblGrid>
                <a:gridCol w="1764792">
                  <a:extLst>
                    <a:ext uri="{9D8B030D-6E8A-4147-A177-3AD203B41FA5}">
                      <a16:colId xmlns:a16="http://schemas.microsoft.com/office/drawing/2014/main" val="3215204983"/>
                    </a:ext>
                  </a:extLst>
                </a:gridCol>
                <a:gridCol w="9270920">
                  <a:extLst>
                    <a:ext uri="{9D8B030D-6E8A-4147-A177-3AD203B41FA5}">
                      <a16:colId xmlns:a16="http://schemas.microsoft.com/office/drawing/2014/main" val="1516956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b="1" dirty="0">
                          <a:solidFill>
                            <a:schemeClr val="tx1"/>
                          </a:solidFill>
                          <a:effectLst/>
                        </a:rPr>
                        <a:t>Option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b="1" dirty="0">
                          <a:solidFill>
                            <a:schemeClr val="tx1"/>
                          </a:solidFill>
                          <a:effectLst/>
                        </a:rPr>
                        <a:t>Action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44849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i="0" dirty="0">
                          <a:effectLst/>
                        </a:rPr>
                        <a:t>Preferences</a:t>
                      </a:r>
                    </a:p>
                  </a:txBody>
                  <a:tcPr marL="19050" marR="19050" marT="28575" marB="2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dirty="0">
                          <a:effectLst/>
                        </a:rPr>
                        <a:t>Click to open the </a:t>
                      </a:r>
                      <a:r>
                        <a:rPr lang="en-US" u="none" strike="noStrike" dirty="0">
                          <a:solidFill>
                            <a:srgbClr val="326690"/>
                          </a:solidFill>
                          <a:effectLst/>
                          <a:hlinkClick r:id="rId3"/>
                        </a:rPr>
                        <a:t>Preferences</a:t>
                      </a:r>
                      <a:r>
                        <a:rPr lang="en-US" dirty="0">
                          <a:effectLst/>
                        </a:rPr>
                        <a:t> dialog to customize your </a:t>
                      </a:r>
                      <a:r>
                        <a:rPr lang="en-US" dirty="0" err="1">
                          <a:effectLst/>
                        </a:rPr>
                        <a:t>pgAdmin</a:t>
                      </a:r>
                      <a:r>
                        <a:rPr lang="en-US" dirty="0">
                          <a:effectLst/>
                        </a:rPr>
                        <a:t> settings.</a:t>
                      </a:r>
                    </a:p>
                  </a:txBody>
                  <a:tcPr marL="19050" marR="19050" marT="28575" marB="2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456834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i="0" dirty="0">
                          <a:effectLst/>
                        </a:rPr>
                        <a:t>Reset Layout</a:t>
                      </a:r>
                    </a:p>
                  </a:txBody>
                  <a:tcPr marL="19050" marR="19050" marT="28575" marB="2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dirty="0">
                          <a:effectLst/>
                        </a:rPr>
                        <a:t>If you have modified the workspace, click to restore the default layout.</a:t>
                      </a:r>
                    </a:p>
                  </a:txBody>
                  <a:tcPr marL="19050" marR="19050" marT="28575" marB="2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63378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i="0" dirty="0">
                          <a:effectLst/>
                        </a:rPr>
                        <a:t>Runtime</a:t>
                      </a:r>
                    </a:p>
                  </a:txBody>
                  <a:tcPr marL="19050" marR="19050" marT="28575" marB="2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dirty="0">
                          <a:effectLst/>
                        </a:rPr>
                        <a:t>Click to open a submenu to Configure, View Log and Zoom settings. Only visible when pgAdmin4 runs in desktop mode. To know more about runtime menu </a:t>
                      </a:r>
                      <a:r>
                        <a:rPr lang="en-US" u="none" strike="noStrike" dirty="0">
                          <a:solidFill>
                            <a:srgbClr val="326690"/>
                          </a:solidFill>
                          <a:effectLst/>
                          <a:hlinkClick r:id="rId4"/>
                        </a:rPr>
                        <a:t>click here</a:t>
                      </a:r>
                      <a:endParaRPr lang="en-US" dirty="0">
                        <a:effectLst/>
                      </a:endParaRPr>
                    </a:p>
                  </a:txBody>
                  <a:tcPr marL="19050" marR="19050" marT="28575" marB="2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93503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294304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3B9D5-8291-B11A-3861-CFCB7FF744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0" y="629004"/>
            <a:ext cx="11029616" cy="568860"/>
          </a:xfrm>
        </p:spPr>
        <p:txBody>
          <a:bodyPr/>
          <a:lstStyle/>
          <a:p>
            <a:r>
              <a:rPr lang="en-US" dirty="0"/>
              <a:t>toolbar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FEA93E-6B8B-1CCF-E675-B01534315B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1" y="1362456"/>
            <a:ext cx="11029615" cy="2313432"/>
          </a:xfrm>
        </p:spPr>
        <p:txBody>
          <a:bodyPr/>
          <a:lstStyle/>
          <a:p>
            <a:pPr algn="l">
              <a:buFont typeface="Wingdings" panose="05000000000000000000" pitchFamily="2" charset="2"/>
              <a:buChar char="§"/>
            </a:pPr>
            <a:r>
              <a:rPr lang="en-US" b="0" i="0" dirty="0">
                <a:solidFill>
                  <a:srgbClr val="212529"/>
                </a:solidFill>
                <a:effectLst/>
                <a:latin typeface="-apple-system"/>
              </a:rPr>
              <a:t>Query button: Open the Query Tool in the current database context.</a:t>
            </a:r>
          </a:p>
          <a:p>
            <a:pPr algn="l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212529"/>
                </a:solidFill>
                <a:latin typeface="-apple-system"/>
              </a:rPr>
              <a:t>View Data </a:t>
            </a:r>
            <a:r>
              <a:rPr lang="en-US" b="0" i="0" dirty="0">
                <a:solidFill>
                  <a:srgbClr val="212529"/>
                </a:solidFill>
                <a:effectLst/>
                <a:latin typeface="-apple-system"/>
              </a:rPr>
              <a:t>button: </a:t>
            </a:r>
            <a:r>
              <a:rPr lang="en-US" dirty="0">
                <a:solidFill>
                  <a:srgbClr val="212529"/>
                </a:solidFill>
                <a:latin typeface="-apple-system"/>
              </a:rPr>
              <a:t>V</a:t>
            </a:r>
            <a:r>
              <a:rPr lang="en-US" b="0" i="0" dirty="0">
                <a:solidFill>
                  <a:srgbClr val="212529"/>
                </a:solidFill>
                <a:effectLst/>
                <a:latin typeface="-apple-system"/>
              </a:rPr>
              <a:t>iew/edit the data stored in a selected table.</a:t>
            </a:r>
          </a:p>
          <a:p>
            <a:pPr algn="l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212529"/>
                </a:solidFill>
                <a:latin typeface="-apple-system"/>
              </a:rPr>
              <a:t>Filtered Rows button: Access the Data Filter popup to apply a filter to a set of data for viewing/editing.</a:t>
            </a:r>
          </a:p>
          <a:p>
            <a:pPr algn="l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212529"/>
                </a:solidFill>
                <a:latin typeface="-apple-system"/>
              </a:rPr>
              <a:t>Search objects button: Access the search objects dialog. It helps you search any database object.</a:t>
            </a:r>
          </a:p>
          <a:p>
            <a:pPr algn="l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212529"/>
                </a:solidFill>
                <a:latin typeface="-apple-system"/>
              </a:rPr>
              <a:t>PSQL Tool button: O</a:t>
            </a:r>
            <a:r>
              <a:rPr lang="en-US" b="0" i="0" dirty="0">
                <a:solidFill>
                  <a:srgbClr val="212529"/>
                </a:solidFill>
                <a:effectLst/>
                <a:latin typeface="-apple-system"/>
              </a:rPr>
              <a:t>pen the PSQL in the current database context.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E4E1C7-5E79-DC8D-B073-2BEE1894F2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5214" y="4105656"/>
            <a:ext cx="7301567" cy="886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05746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78BB40-E07D-29D4-861E-512FE4E236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1" y="653084"/>
            <a:ext cx="11029616" cy="459132"/>
          </a:xfrm>
        </p:spPr>
        <p:txBody>
          <a:bodyPr>
            <a:normAutofit fontScale="90000"/>
          </a:bodyPr>
          <a:lstStyle/>
          <a:p>
            <a:r>
              <a:rPr lang="en-US" dirty="0"/>
              <a:t>Tabbed browser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EF872A-BE8E-E526-B22F-B3F4A79E21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148792"/>
            <a:ext cx="11029615" cy="2855317"/>
          </a:xfrm>
        </p:spPr>
        <p:txBody>
          <a:bodyPr/>
          <a:lstStyle/>
          <a:p>
            <a:pPr algn="l">
              <a:buFont typeface="Wingdings" panose="05000000000000000000" pitchFamily="2" charset="2"/>
              <a:buChar char="§"/>
            </a:pPr>
            <a:r>
              <a:rPr lang="en-US" b="0" i="0" dirty="0">
                <a:solidFill>
                  <a:srgbClr val="212529"/>
                </a:solidFill>
                <a:effectLst/>
                <a:latin typeface="-apple-system"/>
              </a:rPr>
              <a:t>The </a:t>
            </a:r>
            <a:r>
              <a:rPr lang="en-US" b="0" i="1" dirty="0">
                <a:solidFill>
                  <a:srgbClr val="212529"/>
                </a:solidFill>
                <a:effectLst/>
                <a:latin typeface="-apple-system"/>
              </a:rPr>
              <a:t>Server sessions</a:t>
            </a:r>
            <a:r>
              <a:rPr lang="en-US" b="0" i="0" dirty="0">
                <a:solidFill>
                  <a:srgbClr val="212529"/>
                </a:solidFill>
                <a:effectLst/>
                <a:latin typeface="-apple-system"/>
              </a:rPr>
              <a:t> or </a:t>
            </a:r>
            <a:r>
              <a:rPr lang="en-US" b="0" i="1" dirty="0">
                <a:solidFill>
                  <a:srgbClr val="212529"/>
                </a:solidFill>
                <a:effectLst/>
                <a:latin typeface="-apple-system"/>
              </a:rPr>
              <a:t>Database sessions</a:t>
            </a:r>
            <a:r>
              <a:rPr lang="en-US" b="0" i="0" dirty="0">
                <a:solidFill>
                  <a:srgbClr val="212529"/>
                </a:solidFill>
                <a:effectLst/>
                <a:latin typeface="-apple-system"/>
              </a:rPr>
              <a:t>: </a:t>
            </a:r>
            <a:r>
              <a:rPr lang="en-US" dirty="0">
                <a:solidFill>
                  <a:srgbClr val="212529"/>
                </a:solidFill>
                <a:latin typeface="-apple-system"/>
              </a:rPr>
              <a:t>D</a:t>
            </a:r>
            <a:r>
              <a:rPr lang="en-US" b="0" i="0" dirty="0">
                <a:solidFill>
                  <a:srgbClr val="212529"/>
                </a:solidFill>
                <a:effectLst/>
                <a:latin typeface="-apple-system"/>
              </a:rPr>
              <a:t>isplay the interactions with the server or database.</a:t>
            </a:r>
          </a:p>
          <a:p>
            <a:pPr algn="l">
              <a:buFont typeface="Wingdings" panose="05000000000000000000" pitchFamily="2" charset="2"/>
              <a:buChar char="§"/>
            </a:pPr>
            <a:r>
              <a:rPr lang="en-US" b="0" i="0" dirty="0">
                <a:solidFill>
                  <a:srgbClr val="212529"/>
                </a:solidFill>
                <a:effectLst/>
                <a:latin typeface="-apple-system"/>
              </a:rPr>
              <a:t>The </a:t>
            </a:r>
            <a:r>
              <a:rPr lang="en-US" b="0" i="1" dirty="0">
                <a:solidFill>
                  <a:srgbClr val="212529"/>
                </a:solidFill>
                <a:effectLst/>
                <a:latin typeface="-apple-system"/>
              </a:rPr>
              <a:t>Transactions per second</a:t>
            </a:r>
            <a:r>
              <a:rPr lang="en-US" b="0" i="0" dirty="0">
                <a:solidFill>
                  <a:srgbClr val="212529"/>
                </a:solidFill>
                <a:effectLst/>
                <a:latin typeface="-apple-system"/>
              </a:rPr>
              <a:t>: </a:t>
            </a:r>
            <a:r>
              <a:rPr lang="en-US" dirty="0">
                <a:solidFill>
                  <a:srgbClr val="212529"/>
                </a:solidFill>
                <a:latin typeface="-apple-system"/>
              </a:rPr>
              <a:t>Display </a:t>
            </a:r>
            <a:r>
              <a:rPr lang="en-US" b="0" i="0" dirty="0">
                <a:solidFill>
                  <a:srgbClr val="212529"/>
                </a:solidFill>
                <a:effectLst/>
                <a:latin typeface="-apple-system"/>
              </a:rPr>
              <a:t>the commits, rollbacks, and total transactions per second that are taking place on the server or database.</a:t>
            </a:r>
          </a:p>
          <a:p>
            <a:pPr algn="l">
              <a:buFont typeface="Wingdings" panose="05000000000000000000" pitchFamily="2" charset="2"/>
              <a:buChar char="§"/>
            </a:pPr>
            <a:r>
              <a:rPr lang="en-US" b="0" i="0" dirty="0">
                <a:solidFill>
                  <a:srgbClr val="212529"/>
                </a:solidFill>
                <a:effectLst/>
                <a:latin typeface="-apple-system"/>
              </a:rPr>
              <a:t>The </a:t>
            </a:r>
            <a:r>
              <a:rPr lang="en-US" b="0" i="1" dirty="0">
                <a:solidFill>
                  <a:srgbClr val="212529"/>
                </a:solidFill>
                <a:effectLst/>
                <a:latin typeface="-apple-system"/>
              </a:rPr>
              <a:t>Tuples: </a:t>
            </a:r>
            <a:r>
              <a:rPr lang="en-US" dirty="0">
                <a:solidFill>
                  <a:srgbClr val="212529"/>
                </a:solidFill>
                <a:latin typeface="-apple-system"/>
              </a:rPr>
              <a:t>D</a:t>
            </a:r>
            <a:r>
              <a:rPr lang="en-US" b="0" i="0" dirty="0">
                <a:solidFill>
                  <a:srgbClr val="212529"/>
                </a:solidFill>
                <a:effectLst/>
                <a:latin typeface="-apple-system"/>
              </a:rPr>
              <a:t>isplay the number of tuples inserted, updated, and deleted on the server or database.</a:t>
            </a:r>
          </a:p>
          <a:p>
            <a:pPr algn="l">
              <a:buFont typeface="Wingdings" panose="05000000000000000000" pitchFamily="2" charset="2"/>
              <a:buChar char="§"/>
            </a:pPr>
            <a:r>
              <a:rPr lang="en-US" b="0" i="0" dirty="0">
                <a:solidFill>
                  <a:srgbClr val="212529"/>
                </a:solidFill>
                <a:effectLst/>
                <a:latin typeface="-apple-system"/>
              </a:rPr>
              <a:t>The </a:t>
            </a:r>
            <a:r>
              <a:rPr lang="en-US" b="0" i="1" dirty="0">
                <a:solidFill>
                  <a:srgbClr val="212529"/>
                </a:solidFill>
                <a:effectLst/>
                <a:latin typeface="-apple-system"/>
              </a:rPr>
              <a:t>Tuples out</a:t>
            </a:r>
            <a:r>
              <a:rPr lang="en-US" b="0" i="0" dirty="0">
                <a:solidFill>
                  <a:srgbClr val="212529"/>
                </a:solidFill>
                <a:effectLst/>
                <a:latin typeface="-apple-system"/>
              </a:rPr>
              <a:t> graph: Display the number of tuples fetched and returned from the server or database.</a:t>
            </a:r>
          </a:p>
          <a:p>
            <a:pPr algn="l">
              <a:buFont typeface="Wingdings" panose="05000000000000000000" pitchFamily="2" charset="2"/>
              <a:buChar char="§"/>
            </a:pPr>
            <a:r>
              <a:rPr lang="en-US" b="0" i="0" dirty="0">
                <a:solidFill>
                  <a:srgbClr val="212529"/>
                </a:solidFill>
                <a:effectLst/>
                <a:latin typeface="-apple-system"/>
              </a:rPr>
              <a:t>The </a:t>
            </a:r>
            <a:r>
              <a:rPr lang="en-US" b="0" i="1" dirty="0">
                <a:solidFill>
                  <a:srgbClr val="212529"/>
                </a:solidFill>
                <a:effectLst/>
                <a:latin typeface="-apple-system"/>
              </a:rPr>
              <a:t>Block I/O</a:t>
            </a:r>
            <a:r>
              <a:rPr lang="en-US" b="0" i="0" dirty="0">
                <a:solidFill>
                  <a:srgbClr val="212529"/>
                </a:solidFill>
                <a:effectLst/>
                <a:latin typeface="-apple-system"/>
              </a:rPr>
              <a:t> graph: </a:t>
            </a:r>
            <a:r>
              <a:rPr lang="en-US" dirty="0">
                <a:solidFill>
                  <a:srgbClr val="212529"/>
                </a:solidFill>
                <a:latin typeface="-apple-system"/>
              </a:rPr>
              <a:t>D</a:t>
            </a:r>
            <a:r>
              <a:rPr lang="en-US" b="0" i="0" dirty="0">
                <a:solidFill>
                  <a:srgbClr val="212529"/>
                </a:solidFill>
                <a:effectLst/>
                <a:latin typeface="-apple-system"/>
              </a:rPr>
              <a:t>isplay the number of blocks read from the filesystem or fetched from the buffer cache (but not the operating system’s file system cache) for the server or database.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0AC4B2-EB09-57BC-1EE2-09DD447488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5053" y="4141595"/>
            <a:ext cx="9076623" cy="2716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13543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1FF00-44C3-F544-E1AE-22D06A0B03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13996"/>
          </a:xfrm>
        </p:spPr>
        <p:txBody>
          <a:bodyPr>
            <a:normAutofit fontScale="90000"/>
          </a:bodyPr>
          <a:lstStyle/>
          <a:p>
            <a:r>
              <a:rPr lang="en-US" dirty="0"/>
              <a:t>TREE CONTROL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5B8E37-8B53-4CC3-76D8-295429E3B7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5239" y="1755648"/>
            <a:ext cx="3679912" cy="2834640"/>
          </a:xfrm>
        </p:spPr>
        <p:txBody>
          <a:bodyPr>
            <a:normAutofit/>
          </a:bodyPr>
          <a:lstStyle/>
          <a:p>
            <a:pPr algn="just"/>
            <a:r>
              <a:rPr lang="en-US" b="0" i="0" dirty="0">
                <a:solidFill>
                  <a:srgbClr val="212529"/>
                </a:solidFill>
                <a:effectLst/>
                <a:latin typeface="-apple-system"/>
              </a:rPr>
              <a:t>The left pane of the main window displays a tree control (Object explorer) that provides access to the objects that reside on a server.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312B17-434E-5743-20FB-2741236864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8250" y="702156"/>
            <a:ext cx="3014469" cy="6083606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DF7988-2258-ECD5-3F97-B1F6E44C9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7728" y="6420637"/>
            <a:ext cx="10163008" cy="365125"/>
          </a:xfrm>
        </p:spPr>
        <p:txBody>
          <a:bodyPr/>
          <a:lstStyle/>
          <a:p>
            <a:r>
              <a:rPr lang="en-US" sz="1200" dirty="0">
                <a:solidFill>
                  <a:schemeClr val="tx1"/>
                </a:solidFill>
              </a:rPr>
              <a:t>More in pdAdmin Documentation: https://www.pgadmin.org/docs/pgadmin4/development/index.html</a:t>
            </a:r>
          </a:p>
        </p:txBody>
      </p:sp>
    </p:spTree>
    <p:extLst>
      <p:ext uri="{BB962C8B-B14F-4D97-AF65-F5344CB8AC3E}">
        <p14:creationId xmlns:p14="http://schemas.microsoft.com/office/powerpoint/2010/main" val="388165890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E1A827-5F7B-1C9B-DFDA-1A7B41DDD1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olorful background with waves&#10;&#10;Description automatically generated with medium confidence">
            <a:extLst>
              <a:ext uri="{FF2B5EF4-FFF2-40B4-BE49-F238E27FC236}">
                <a16:creationId xmlns:a16="http://schemas.microsoft.com/office/drawing/2014/main" id="{80B863BA-C9D0-A0B2-5422-A717FE65BEA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1111"/>
          <a:stretch/>
        </p:blipFill>
        <p:spPr>
          <a:xfrm>
            <a:off x="20" y="12"/>
            <a:ext cx="12191980" cy="68579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5F13AC-84C1-CB46-6321-DCE6853170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7126" y="1693546"/>
            <a:ext cx="4320227" cy="2009774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WEEK 02 </a:t>
            </a:r>
            <a:br>
              <a:rPr lang="en-US" sz="4000" dirty="0">
                <a:solidFill>
                  <a:srgbClr val="FFFFFF"/>
                </a:solidFill>
              </a:rPr>
            </a:br>
            <a:br>
              <a:rPr lang="en-US" sz="4000" dirty="0">
                <a:solidFill>
                  <a:srgbClr val="FFFFFF"/>
                </a:solidFill>
              </a:rPr>
            </a:br>
            <a:r>
              <a:rPr lang="en-US" sz="4000" dirty="0">
                <a:solidFill>
                  <a:srgbClr val="FFFFFF"/>
                </a:solidFill>
              </a:rPr>
              <a:t>Lab </a:t>
            </a:r>
            <a:r>
              <a:rPr lang="en-US" altLang="zh-CN" sz="4000" dirty="0">
                <a:solidFill>
                  <a:srgbClr val="FFFFFF"/>
                </a:solidFill>
              </a:rPr>
              <a:t>session</a:t>
            </a:r>
            <a:endParaRPr lang="en-US" sz="4000" dirty="0">
              <a:solidFill>
                <a:srgbClr val="FFFFFF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11D3B9-9728-4880-CDAB-01882AFA691F}"/>
              </a:ext>
            </a:extLst>
          </p:cNvPr>
          <p:cNvSpPr txBox="1"/>
          <p:nvPr/>
        </p:nvSpPr>
        <p:spPr>
          <a:xfrm>
            <a:off x="837126" y="4289196"/>
            <a:ext cx="391212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FFFF">
                    <a:alpha val="75000"/>
                  </a:srgbClr>
                </a:solidFill>
              </a:rPr>
              <a:t>Instructor: Yanan Wu</a:t>
            </a:r>
          </a:p>
          <a:p>
            <a:r>
              <a:rPr lang="en-US" sz="3200" dirty="0">
                <a:solidFill>
                  <a:srgbClr val="FFFFFF">
                    <a:alpha val="75000"/>
                  </a:srgbClr>
                </a:solidFill>
              </a:rPr>
              <a:t>TA: </a:t>
            </a:r>
            <a:r>
              <a:rPr lang="en-US" sz="3200" dirty="0" err="1">
                <a:solidFill>
                  <a:srgbClr val="FFFFFF">
                    <a:alpha val="75000"/>
                  </a:srgbClr>
                </a:solidFill>
              </a:rPr>
              <a:t>Vanchy</a:t>
            </a:r>
            <a:r>
              <a:rPr lang="en-US" sz="3200" dirty="0">
                <a:solidFill>
                  <a:srgbClr val="FFFFFF">
                    <a:alpha val="75000"/>
                  </a:srgbClr>
                </a:solidFill>
              </a:rPr>
              <a:t> Li</a:t>
            </a:r>
          </a:p>
          <a:p>
            <a:r>
              <a:rPr lang="en-US" sz="3200" dirty="0">
                <a:solidFill>
                  <a:srgbClr val="FFFFFF">
                    <a:alpha val="75000"/>
                  </a:srgbClr>
                </a:solidFill>
              </a:rPr>
              <a:t> </a:t>
            </a:r>
          </a:p>
          <a:p>
            <a:r>
              <a:rPr lang="en-US" sz="3200" dirty="0">
                <a:solidFill>
                  <a:srgbClr val="FFFFFF">
                    <a:alpha val="75000"/>
                  </a:srgbClr>
                </a:solidFill>
              </a:rPr>
              <a:t>Spring 2025</a:t>
            </a:r>
          </a:p>
          <a:p>
            <a:endParaRPr lang="en-US" sz="3200" dirty="0">
              <a:solidFill>
                <a:srgbClr val="FFFFFF">
                  <a:alpha val="75000"/>
                </a:srgbClr>
              </a:solidFill>
            </a:endParaRP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216431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5946C7-ADD6-560A-45B2-03165B1FA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50572"/>
          </a:xfrm>
        </p:spPr>
        <p:txBody>
          <a:bodyPr/>
          <a:lstStyle/>
          <a:p>
            <a:r>
              <a:rPr lang="en-US" dirty="0" err="1"/>
              <a:t>dATABASE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841D70-270A-FBBF-36ED-9E2DB42F31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1453896"/>
            <a:ext cx="11029615" cy="1417320"/>
          </a:xfrm>
        </p:spPr>
        <p:txBody>
          <a:bodyPr/>
          <a:lstStyle/>
          <a:p>
            <a:r>
              <a:rPr lang="en-US" dirty="0"/>
              <a:t>A database is an organized collection of structured data, or information, typically stored electronically in a computer that can be easily accessed, managed, and updated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31CE73-7ECF-62C5-B4BC-51D98629C6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0153" y="2312951"/>
            <a:ext cx="5419725" cy="41814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642D33E-5471-8526-AFC7-9AFB37DC84E7}"/>
              </a:ext>
            </a:extLst>
          </p:cNvPr>
          <p:cNvSpPr txBox="1"/>
          <p:nvPr/>
        </p:nvSpPr>
        <p:spPr>
          <a:xfrm>
            <a:off x="10549288" y="6488668"/>
            <a:ext cx="1061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Source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18164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CF76537-05AE-301D-CEB2-2970139211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54">
            <a:extLst>
              <a:ext uri="{FF2B5EF4-FFF2-40B4-BE49-F238E27FC236}">
                <a16:creationId xmlns:a16="http://schemas.microsoft.com/office/drawing/2014/main" id="{DCF4EB5C-ED25-4675-8255-2F5B12CFFC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9514EC6E-A557-42A2-BCDC-3ABFFC5E5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905482C9-EB42-4BFE-95BF-7FD661F076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7539E646-A625-4A26-86ED-BD90EDD329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63" name="Rectangle 62">
            <a:extLst>
              <a:ext uri="{FF2B5EF4-FFF2-40B4-BE49-F238E27FC236}">
                <a16:creationId xmlns:a16="http://schemas.microsoft.com/office/drawing/2014/main" id="{9FE6175D-CE1B-4C8E-8FF8-7309F21F31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E2D6A9-0F1B-4AF5-7E13-81A1ED3166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9121" y="863695"/>
            <a:ext cx="7204036" cy="494716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b="0" kern="1200" cap="all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2.2.1 basic operations in </a:t>
            </a:r>
            <a:r>
              <a:rPr lang="en-US" sz="4400" b="0" kern="1200" cap="all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postgresql</a:t>
            </a:r>
            <a:endParaRPr lang="en-US" sz="4400" b="0" kern="1200" cap="all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0DF8C05A-3103-44B5-AFBC-A8FC5AF00A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0794EE00-AFAB-44F8-902F-E944458066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3643"/>
            <a:ext cx="7503637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95F12ABC-29DF-4D0F-9FE7-873B7F8E32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614044"/>
            <a:ext cx="3703320" cy="574583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7498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E88C8E-72C2-055A-0571-6119B8A0C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41428"/>
          </a:xfrm>
        </p:spPr>
        <p:txBody>
          <a:bodyPr/>
          <a:lstStyle/>
          <a:p>
            <a:r>
              <a:rPr lang="en-US" dirty="0"/>
              <a:t>Databases under server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793DED-95A1-50F7-D917-CC627AE0DB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362456"/>
            <a:ext cx="11029615" cy="2545402"/>
          </a:xfrm>
        </p:spPr>
        <p:txBody>
          <a:bodyPr>
            <a:normAutofit/>
          </a:bodyPr>
          <a:lstStyle/>
          <a:p>
            <a:r>
              <a:rPr lang="en-US" dirty="0"/>
              <a:t>The server contains two databases</a:t>
            </a:r>
          </a:p>
          <a:p>
            <a:pPr lvl="1"/>
            <a:r>
              <a:rPr lang="en-US" sz="1800" dirty="0"/>
              <a:t>One is the default </a:t>
            </a:r>
            <a:r>
              <a:rPr lang="en-US" sz="1800" dirty="0" err="1"/>
              <a:t>postgresql</a:t>
            </a:r>
            <a:r>
              <a:rPr lang="en-US" sz="1800" dirty="0"/>
              <a:t> database</a:t>
            </a:r>
          </a:p>
          <a:p>
            <a:pPr lvl="1"/>
            <a:r>
              <a:rPr lang="en-US" sz="1800" dirty="0"/>
              <a:t>The other one is the database we created while installing PostgreSQL</a:t>
            </a:r>
          </a:p>
          <a:p>
            <a:pPr lvl="1"/>
            <a:r>
              <a:rPr lang="en-US" sz="1800" dirty="0"/>
              <a:t>If one of the servers has a red cross on it means that it is not connected</a:t>
            </a:r>
          </a:p>
          <a:p>
            <a:pPr lvl="2"/>
            <a:r>
              <a:rPr lang="en-US" sz="1800" dirty="0"/>
              <a:t>You can click on it to have access</a:t>
            </a:r>
          </a:p>
          <a:p>
            <a:pPr lvl="2"/>
            <a:r>
              <a:rPr lang="en-US" sz="1800" dirty="0"/>
              <a:t>Sometimes you are required to provide the password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C7EE35-2885-120C-5CD4-9490911DF7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8834" y="3907858"/>
            <a:ext cx="6220164" cy="2377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57439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541332-32BE-817E-CC32-9F518073ED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1548A-5817-6FC5-678B-678556396C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96292"/>
          </a:xfrm>
        </p:spPr>
        <p:txBody>
          <a:bodyPr/>
          <a:lstStyle/>
          <a:p>
            <a:r>
              <a:rPr lang="en-US" dirty="0"/>
              <a:t>Create A database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333EEB-AA42-E348-B578-71C999457A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399032"/>
            <a:ext cx="11029615" cy="596292"/>
          </a:xfrm>
        </p:spPr>
        <p:txBody>
          <a:bodyPr/>
          <a:lstStyle/>
          <a:p>
            <a:r>
              <a:rPr lang="en-US" dirty="0"/>
              <a:t>Create a new Database per you need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F63226-4805-E4BA-EF92-FA113BEF91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1830" y="3067050"/>
            <a:ext cx="5219700" cy="72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01045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452673-0B8A-F76B-D0ED-7A141340D5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D7EAD9-B107-2F83-C305-0C7F9C8E00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50572"/>
          </a:xfrm>
        </p:spPr>
        <p:txBody>
          <a:bodyPr/>
          <a:lstStyle/>
          <a:p>
            <a:r>
              <a:rPr lang="en-US" dirty="0"/>
              <a:t>Check extension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611725-D3B3-3213-A13B-7216760009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344292"/>
            <a:ext cx="11029615" cy="148120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The default extension is </a:t>
            </a:r>
            <a:r>
              <a:rPr lang="en-US" dirty="0" err="1"/>
              <a:t>plpgsql</a:t>
            </a:r>
            <a:endParaRPr lang="en-US" dirty="0"/>
          </a:p>
          <a:p>
            <a:r>
              <a:rPr lang="en-US" dirty="0"/>
              <a:t>Adding </a:t>
            </a:r>
            <a:r>
              <a:rPr lang="en-US" dirty="0" err="1"/>
              <a:t>postgis</a:t>
            </a:r>
            <a:r>
              <a:rPr lang="en-US" dirty="0"/>
              <a:t> extension through Query tool</a:t>
            </a:r>
          </a:p>
          <a:p>
            <a:r>
              <a:rPr lang="en-US" dirty="0"/>
              <a:t>Type ‘’CREATE EXTENSION </a:t>
            </a:r>
            <a:r>
              <a:rPr lang="en-US" dirty="0" err="1"/>
              <a:t>postgis</a:t>
            </a:r>
            <a:r>
              <a:rPr lang="en-US" dirty="0"/>
              <a:t>’’ in Query</a:t>
            </a:r>
          </a:p>
          <a:p>
            <a:r>
              <a:rPr lang="en-US" dirty="0"/>
              <a:t>Then the </a:t>
            </a:r>
            <a:r>
              <a:rPr lang="en-US" dirty="0" err="1"/>
              <a:t>postgis</a:t>
            </a:r>
            <a:r>
              <a:rPr lang="en-US" dirty="0"/>
              <a:t> extension was created under Extensions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B38020-484F-519C-896E-D77A56A24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641" y="3429000"/>
            <a:ext cx="2952750" cy="23907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C3790CC-3373-2F5B-8136-6EC71A6EBA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0309" y="3197208"/>
            <a:ext cx="6270498" cy="3415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77849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C1AB6E-782C-5598-64B5-487997F737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0C5DD0-1302-7F8A-BA16-14A6B92C9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50572"/>
          </a:xfrm>
        </p:spPr>
        <p:txBody>
          <a:bodyPr/>
          <a:lstStyle/>
          <a:p>
            <a:r>
              <a:rPr lang="en-US" dirty="0"/>
              <a:t>SQL shell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597C8E-34C8-2588-3E1C-0253E2CC2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1" y="1362456"/>
            <a:ext cx="11029615" cy="1627632"/>
          </a:xfrm>
        </p:spPr>
        <p:txBody>
          <a:bodyPr>
            <a:normAutofit/>
          </a:bodyPr>
          <a:lstStyle/>
          <a:p>
            <a:r>
              <a:rPr lang="en-US" dirty="0"/>
              <a:t>What if I do not want to use </a:t>
            </a:r>
            <a:r>
              <a:rPr lang="en-US" dirty="0" err="1"/>
              <a:t>pgAdmin</a:t>
            </a:r>
            <a:r>
              <a:rPr lang="en-US" dirty="0"/>
              <a:t>?</a:t>
            </a:r>
          </a:p>
          <a:p>
            <a:pPr lvl="1"/>
            <a:r>
              <a:rPr lang="en-US" dirty="0"/>
              <a:t>SQL shell (</a:t>
            </a:r>
            <a:r>
              <a:rPr lang="en-US" dirty="0" err="1"/>
              <a:t>psql</a:t>
            </a:r>
            <a:r>
              <a:rPr lang="en-US" dirty="0"/>
              <a:t>) is your second option</a:t>
            </a:r>
          </a:p>
          <a:p>
            <a:r>
              <a:rPr lang="en-US" dirty="0"/>
              <a:t>The suggested server is localhost, Database is </a:t>
            </a:r>
            <a:r>
              <a:rPr lang="en-US" dirty="0" err="1"/>
              <a:t>postgres,port</a:t>
            </a:r>
            <a:r>
              <a:rPr lang="en-US" dirty="0"/>
              <a:t> is 5432, username is </a:t>
            </a:r>
            <a:r>
              <a:rPr lang="en-US" dirty="0" err="1"/>
              <a:t>postgres</a:t>
            </a:r>
            <a:endParaRPr lang="en-US" dirty="0"/>
          </a:p>
          <a:p>
            <a:r>
              <a:rPr lang="en-US" dirty="0"/>
              <a:t>Start executing SQL statements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2E7A5A-3A8F-49B6-7098-DC2084A663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467" y="3344227"/>
            <a:ext cx="3371850" cy="9715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7787DD5-0C1E-2985-2022-F53E6320DA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1122" y="3344227"/>
            <a:ext cx="6343650" cy="3095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60110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89E512-FD25-F8B5-1BFC-39FFBF167E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992CD-D5CB-67B4-1558-EA05F4EA53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78004"/>
          </a:xfrm>
        </p:spPr>
        <p:txBody>
          <a:bodyPr/>
          <a:lstStyle/>
          <a:p>
            <a:r>
              <a:rPr lang="en-US" dirty="0"/>
              <a:t>Version of </a:t>
            </a:r>
            <a:r>
              <a:rPr lang="en-US" dirty="0" err="1"/>
              <a:t>postgis</a:t>
            </a:r>
            <a:r>
              <a:rPr lang="en-US" dirty="0"/>
              <a:t> and </a:t>
            </a:r>
            <a:r>
              <a:rPr lang="en-US" dirty="0" err="1"/>
              <a:t>postgresql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34A16B-A73E-8DBC-8D74-710B0E279A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1" y="1490472"/>
            <a:ext cx="11029615" cy="578004"/>
          </a:xfrm>
        </p:spPr>
        <p:txBody>
          <a:bodyPr/>
          <a:lstStyle/>
          <a:p>
            <a:r>
              <a:rPr lang="en-US" i="1" dirty="0"/>
              <a:t>SELECT </a:t>
            </a:r>
            <a:r>
              <a:rPr lang="en-US" i="1" dirty="0" err="1"/>
              <a:t>postgis_full_version</a:t>
            </a:r>
            <a:r>
              <a:rPr lang="en-US" i="1" dirty="0"/>
              <a:t>()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9EDAE4-12D9-C55A-D09F-72D007D01156}"/>
              </a:ext>
            </a:extLst>
          </p:cNvPr>
          <p:cNvSpPr txBox="1"/>
          <p:nvPr/>
        </p:nvSpPr>
        <p:spPr>
          <a:xfrm>
            <a:off x="880110" y="2551837"/>
            <a:ext cx="1025728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POSTGIS="3.5.0 3.5.0" [EXTENSION]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PGSQL="170" GEOS="3.13.0-CAPI-1.19.0" PROJ="8.2.1 NETWORK_ENABLED=OFF URL_ENDPOINT=https://cdn.proj.org USER_WRITABLE_DIRECTORY=C:\WINDOWS\ServiceProfiles\NetworkService\AppData\Local/proj DATABASE_PATH=D:\PostgreSQL\share\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contrib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\postgis-3.5\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proj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\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proj.db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" (compiled against PROJ 8.13.0) LIBXML="2.12.5" LIBJSON="0.12" LIBPROTOBUF="1.2.1" WAGYU="0.5.0 (Internal)"</a:t>
            </a:r>
          </a:p>
        </p:txBody>
      </p:sp>
    </p:spTree>
    <p:extLst>
      <p:ext uri="{BB962C8B-B14F-4D97-AF65-F5344CB8AC3E}">
        <p14:creationId xmlns:p14="http://schemas.microsoft.com/office/powerpoint/2010/main" val="190057039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31DFDB-9955-A523-D6E0-5193DF8C1B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B33B0-194E-1DA7-A78D-78DA7A1E46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68860"/>
          </a:xfrm>
        </p:spPr>
        <p:txBody>
          <a:bodyPr/>
          <a:lstStyle/>
          <a:p>
            <a:r>
              <a:rPr lang="en-US" dirty="0"/>
              <a:t>Check version in </a:t>
            </a:r>
            <a:r>
              <a:rPr lang="en-US" dirty="0" err="1"/>
              <a:t>sql</a:t>
            </a:r>
            <a:r>
              <a:rPr lang="en-US" dirty="0"/>
              <a:t> SHELL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AD3A1C-8F6F-69C1-3B0F-3AE50B5D13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064" y="1447038"/>
            <a:ext cx="8453080" cy="166290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18B6683-F2A0-442E-4B3C-29C3F0765035}"/>
              </a:ext>
            </a:extLst>
          </p:cNvPr>
          <p:cNvSpPr txBox="1"/>
          <p:nvPr/>
        </p:nvSpPr>
        <p:spPr>
          <a:xfrm>
            <a:off x="700064" y="3602736"/>
            <a:ext cx="9056584" cy="236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C18C7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psql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waits for the semicolon and executes all line as one SQL statement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C18C7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C18C7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 multiple lines SQL statement is not executed before we include a semicolon at the end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C18C7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C18C7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 prefer the UPPERCASE syntax for SQL commands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9622843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22DC13-01AA-FFF9-D88F-0C3FF66FBF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846FDA-30A3-FD85-BC45-ABEB2E3C4E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68860"/>
          </a:xfrm>
        </p:spPr>
        <p:txBody>
          <a:bodyPr/>
          <a:lstStyle/>
          <a:p>
            <a:r>
              <a:rPr lang="en-US" dirty="0"/>
              <a:t>Create database in </a:t>
            </a:r>
            <a:r>
              <a:rPr lang="en-US" dirty="0" err="1"/>
              <a:t>sql</a:t>
            </a:r>
            <a:r>
              <a:rPr lang="en-US" dirty="0"/>
              <a:t> SHELL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582462-3D3D-A29F-6528-91478E73DA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472184"/>
            <a:ext cx="11029615" cy="1197864"/>
          </a:xfrm>
        </p:spPr>
        <p:txBody>
          <a:bodyPr/>
          <a:lstStyle/>
          <a:p>
            <a:pPr marL="0" indent="0">
              <a:buNone/>
            </a:pPr>
            <a:r>
              <a:rPr lang="en-US" sz="2700" b="1" dirty="0">
                <a:solidFill>
                  <a:srgbClr val="0070C0"/>
                </a:solidFill>
                <a:latin typeface="Consolas"/>
                <a:sym typeface="Calibri"/>
              </a:rPr>
              <a:t>CREATE DATABASE </a:t>
            </a:r>
            <a:r>
              <a:rPr lang="en-US" sz="2700" b="1" dirty="0">
                <a:solidFill>
                  <a:schemeClr val="dk1"/>
                </a:solidFill>
                <a:latin typeface="Consolas"/>
                <a:sym typeface="Calibri"/>
              </a:rPr>
              <a:t>test;</a:t>
            </a:r>
          </a:p>
          <a:p>
            <a:pPr marL="0" indent="0">
              <a:buNone/>
            </a:pPr>
            <a:r>
              <a:rPr lang="en-US" sz="2700" b="1" dirty="0">
                <a:solidFill>
                  <a:schemeClr val="dk1"/>
                </a:solidFill>
                <a:latin typeface="Consolas"/>
                <a:sym typeface="Calibri"/>
              </a:rPr>
              <a:t>\l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1CB098-B0A8-1982-F0D2-A3221C72F2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3321584"/>
            <a:ext cx="9665208" cy="2544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9542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E98D90-08F8-CF0B-E9E7-6901F07CCF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288A5-3199-5E42-EEB9-1AFEEFE995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78004"/>
          </a:xfrm>
        </p:spPr>
        <p:txBody>
          <a:bodyPr/>
          <a:lstStyle/>
          <a:p>
            <a:r>
              <a:rPr lang="en-US" dirty="0"/>
              <a:t>Check new database in </a:t>
            </a:r>
            <a:r>
              <a:rPr lang="en-US" dirty="0" err="1"/>
              <a:t>pgadmin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63999B-5917-F3A4-BD9B-620719D3B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3488" y="1490472"/>
            <a:ext cx="11029615" cy="578004"/>
          </a:xfrm>
        </p:spPr>
        <p:txBody>
          <a:bodyPr/>
          <a:lstStyle/>
          <a:p>
            <a:r>
              <a:rPr lang="en-US" dirty="0"/>
              <a:t>Refresh the Database under your server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CB259F-3AFB-F34B-9AD8-0A1E54487E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7049" y="2628402"/>
            <a:ext cx="3560255" cy="3527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44546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85C55A-20CC-EBE4-3B03-3B70779ADC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24E34-9281-B644-FE41-6BCD674B0A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05436"/>
          </a:xfrm>
        </p:spPr>
        <p:txBody>
          <a:bodyPr/>
          <a:lstStyle/>
          <a:p>
            <a:r>
              <a:rPr lang="en-US" dirty="0"/>
              <a:t>connect database in </a:t>
            </a:r>
            <a:r>
              <a:rPr lang="en-US" dirty="0" err="1"/>
              <a:t>psql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FB36B6-2742-D6D3-F51C-4131A89643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4650" y="2309812"/>
            <a:ext cx="6362700" cy="223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2679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E52D61-AD8A-B087-8BE1-505E758AE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04852"/>
          </a:xfrm>
        </p:spPr>
        <p:txBody>
          <a:bodyPr>
            <a:normAutofit fontScale="90000"/>
          </a:bodyPr>
          <a:lstStyle/>
          <a:p>
            <a:r>
              <a:rPr lang="en-US" dirty="0"/>
              <a:t>Types of database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0A3360A-33A5-1B01-C741-2F3692F378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23256" y="1209414"/>
            <a:ext cx="8818023" cy="5181111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7A501BF-84BA-D700-CC45-8ADDFE422806}"/>
              </a:ext>
            </a:extLst>
          </p:cNvPr>
          <p:cNvSpPr txBox="1"/>
          <p:nvPr/>
        </p:nvSpPr>
        <p:spPr>
          <a:xfrm>
            <a:off x="10568539" y="6205859"/>
            <a:ext cx="1042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Source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597491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E8E493-A616-DD0F-0646-70C4312AD7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D3BC3D-D171-B100-F438-E4E770AF39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23724"/>
          </a:xfrm>
        </p:spPr>
        <p:txBody>
          <a:bodyPr/>
          <a:lstStyle/>
          <a:p>
            <a:r>
              <a:rPr lang="en-US" dirty="0"/>
              <a:t>Connect to database using command 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412308-025C-C9D1-508D-F08FB324A4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325880"/>
            <a:ext cx="11029615" cy="2724912"/>
          </a:xfrm>
        </p:spPr>
        <p:txBody>
          <a:bodyPr>
            <a:normAutofit/>
          </a:bodyPr>
          <a:lstStyle/>
          <a:p>
            <a:r>
              <a:rPr lang="en-US" dirty="0"/>
              <a:t>Using command line to check the documentation for command in </a:t>
            </a:r>
            <a:r>
              <a:rPr lang="en-US" dirty="0" err="1"/>
              <a:t>psql</a:t>
            </a:r>
            <a:endParaRPr lang="en-US" dirty="0"/>
          </a:p>
          <a:p>
            <a:r>
              <a:rPr lang="en-US" dirty="0"/>
              <a:t>Open command line and type</a:t>
            </a:r>
          </a:p>
          <a:p>
            <a:pPr marL="594000" lvl="2" indent="0">
              <a:buNone/>
            </a:pPr>
            <a:r>
              <a:rPr lang="en-US" i="1" dirty="0" err="1"/>
              <a:t>psql</a:t>
            </a:r>
            <a:r>
              <a:rPr lang="en-US" i="1" dirty="0"/>
              <a:t> --help</a:t>
            </a:r>
          </a:p>
          <a:p>
            <a:pPr marL="594000" lvl="2" indent="0">
              <a:buNone/>
            </a:pPr>
            <a:r>
              <a:rPr lang="en-US" i="1" dirty="0"/>
              <a:t>where </a:t>
            </a:r>
            <a:r>
              <a:rPr lang="en-US" i="1" dirty="0" err="1"/>
              <a:t>psql</a:t>
            </a:r>
            <a:endParaRPr lang="en-US" i="1" dirty="0"/>
          </a:p>
          <a:p>
            <a:pPr marL="594000" lvl="2" indent="0">
              <a:buNone/>
            </a:pPr>
            <a:r>
              <a:rPr lang="en-US" sz="1800" dirty="0"/>
              <a:t>If you  have this error message: '</a:t>
            </a:r>
            <a:r>
              <a:rPr lang="en-US" sz="1800" dirty="0" err="1"/>
              <a:t>psql</a:t>
            </a:r>
            <a:r>
              <a:rPr lang="en-US" sz="1800" dirty="0"/>
              <a:t>' is not recognized as an internal or external command.</a:t>
            </a:r>
          </a:p>
          <a:p>
            <a:pPr marL="594000" lvl="2" indent="0">
              <a:buNone/>
            </a:pPr>
            <a:r>
              <a:rPr lang="en-US" sz="1800" dirty="0"/>
              <a:t>Then you need to add PATH of </a:t>
            </a:r>
            <a:r>
              <a:rPr lang="en-US" sz="1800" dirty="0" err="1"/>
              <a:t>psql</a:t>
            </a:r>
            <a:r>
              <a:rPr lang="en-US" sz="1800" dirty="0"/>
              <a:t> to your window path:  </a:t>
            </a:r>
          </a:p>
          <a:p>
            <a:pPr marL="594000" lvl="2" indent="0">
              <a:buNone/>
            </a:pPr>
            <a:endParaRPr lang="en-US" i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BEFCDA-2A01-299E-9276-9D15A6895E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1035" y="3830964"/>
            <a:ext cx="6476429" cy="2875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76394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30811B-E901-7667-8E50-A1DF737DFF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842EA-8FE5-0584-E8B6-4B6DAC55CA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23724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Dangerous command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85CBB2-39FF-6F56-EB06-CB55BC031A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1" y="1463040"/>
            <a:ext cx="11029615" cy="623724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DROP DATABASE </a:t>
            </a:r>
            <a:r>
              <a:rPr lang="en-US" dirty="0"/>
              <a:t>test;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B65BF6-F153-6457-4E45-5BA7CD055EB5}"/>
              </a:ext>
            </a:extLst>
          </p:cNvPr>
          <p:cNvSpPr txBox="1"/>
          <p:nvPr/>
        </p:nvSpPr>
        <p:spPr>
          <a:xfrm>
            <a:off x="4848606" y="693599"/>
            <a:ext cx="6094476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😭 😟</a:t>
            </a:r>
          </a:p>
        </p:txBody>
      </p:sp>
    </p:spTree>
    <p:extLst>
      <p:ext uri="{BB962C8B-B14F-4D97-AF65-F5344CB8AC3E}">
        <p14:creationId xmlns:p14="http://schemas.microsoft.com/office/powerpoint/2010/main" val="40480805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A283F0-EDA6-7263-F62A-67C6C9A02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2314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Database management system (</a:t>
            </a:r>
            <a:r>
              <a:rPr lang="en-US" dirty="0" err="1">
                <a:solidFill>
                  <a:schemeClr val="tx1"/>
                </a:solidFill>
              </a:rPr>
              <a:t>dbms</a:t>
            </a:r>
            <a:r>
              <a:rPr lang="en-US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F6E36E-EFE8-9518-63F9-B2E3E84E30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1307592"/>
            <a:ext cx="11029615" cy="603504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A software system that is designed to manage and organize data in a structured manner.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D4D7871-6428-8878-2F39-1616B349E5A5}"/>
              </a:ext>
            </a:extLst>
          </p:cNvPr>
          <p:cNvSpPr txBox="1"/>
          <p:nvPr/>
        </p:nvSpPr>
        <p:spPr>
          <a:xfrm>
            <a:off x="581192" y="2457421"/>
            <a:ext cx="35976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Key features of DBMS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AFD8A6-F7B4-C870-39AA-60A959BA62D4}"/>
              </a:ext>
            </a:extLst>
          </p:cNvPr>
          <p:cNvSpPr txBox="1"/>
          <p:nvPr/>
        </p:nvSpPr>
        <p:spPr>
          <a:xfrm>
            <a:off x="722376" y="5669280"/>
            <a:ext cx="2514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Store large amounts of data systematically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E751956-57AC-5749-E735-4478392726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445" y="3535156"/>
            <a:ext cx="2118932" cy="201525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AAA6443-C7A4-85A2-FD69-920D458A9B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8572" y="3531061"/>
            <a:ext cx="2118932" cy="201934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FEBB62C-DCE0-6C29-222A-DEF170D307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8249" y="3531061"/>
            <a:ext cx="2027111" cy="201934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BB4DBB4-22C3-61AD-638B-27222BB60B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26105" y="3531062"/>
            <a:ext cx="1902143" cy="201022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DFEF299-B333-898F-AB55-07BCC2F7C1A4}"/>
              </a:ext>
            </a:extLst>
          </p:cNvPr>
          <p:cNvSpPr txBox="1"/>
          <p:nvPr/>
        </p:nvSpPr>
        <p:spPr>
          <a:xfrm>
            <a:off x="3575304" y="5669280"/>
            <a:ext cx="27066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Implements access control to protect data from unauthorized access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542F229-533C-5A01-F585-17FCF15A5649}"/>
              </a:ext>
            </a:extLst>
          </p:cNvPr>
          <p:cNvSpPr txBox="1"/>
          <p:nvPr/>
        </p:nvSpPr>
        <p:spPr>
          <a:xfrm>
            <a:off x="6379464" y="5694179"/>
            <a:ext cx="27066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Ensure the consistency of data through constraints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FB62EA9-1FF2-19C7-09F8-308E7853E12B}"/>
              </a:ext>
            </a:extLst>
          </p:cNvPr>
          <p:cNvSpPr txBox="1"/>
          <p:nvPr/>
        </p:nvSpPr>
        <p:spPr>
          <a:xfrm>
            <a:off x="9086088" y="5749500"/>
            <a:ext cx="27066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Provide tools to back up the database</a:t>
            </a:r>
          </a:p>
        </p:txBody>
      </p:sp>
    </p:spTree>
    <p:extLst>
      <p:ext uri="{BB962C8B-B14F-4D97-AF65-F5344CB8AC3E}">
        <p14:creationId xmlns:p14="http://schemas.microsoft.com/office/powerpoint/2010/main" val="38023204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7A1C2-4F83-C449-2C5B-2D3197ECE4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13996"/>
          </a:xfrm>
        </p:spPr>
        <p:txBody>
          <a:bodyPr>
            <a:normAutofit fontScale="90000"/>
          </a:bodyPr>
          <a:lstStyle/>
          <a:p>
            <a:r>
              <a:rPr lang="en-US" dirty="0"/>
              <a:t>OPEN-SOURCE TECHNOLOGIES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3256A2-D22E-3C19-CFE3-176409F613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8353" y="1645920"/>
            <a:ext cx="2500336" cy="513996"/>
          </a:xfrm>
        </p:spPr>
        <p:txBody>
          <a:bodyPr/>
          <a:lstStyle/>
          <a:p>
            <a:r>
              <a:rPr lang="en-US" dirty="0"/>
              <a:t>MySQL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F991781-944B-1EB7-5F31-F53FAFB8D527}"/>
              </a:ext>
            </a:extLst>
          </p:cNvPr>
          <p:cNvSpPr txBox="1">
            <a:spLocks/>
          </p:cNvSpPr>
          <p:nvPr/>
        </p:nvSpPr>
        <p:spPr>
          <a:xfrm>
            <a:off x="4610649" y="1645920"/>
            <a:ext cx="2500336" cy="5139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PostgreSQL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8A3B7F6-307D-404B-26EF-12D3F6D369E7}"/>
              </a:ext>
            </a:extLst>
          </p:cNvPr>
          <p:cNvSpPr txBox="1">
            <a:spLocks/>
          </p:cNvSpPr>
          <p:nvPr/>
        </p:nvSpPr>
        <p:spPr>
          <a:xfrm>
            <a:off x="8173761" y="1645920"/>
            <a:ext cx="2500336" cy="5139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MongoDB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D9307A4-CD7F-B9B8-8701-0462041EDC08}"/>
              </a:ext>
            </a:extLst>
          </p:cNvPr>
          <p:cNvSpPr txBox="1">
            <a:spLocks/>
          </p:cNvSpPr>
          <p:nvPr/>
        </p:nvSpPr>
        <p:spPr>
          <a:xfrm>
            <a:off x="718353" y="3917646"/>
            <a:ext cx="2500336" cy="5139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SQLite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B328ED0-DB90-A709-54B9-B49591A134F6}"/>
              </a:ext>
            </a:extLst>
          </p:cNvPr>
          <p:cNvSpPr txBox="1">
            <a:spLocks/>
          </p:cNvSpPr>
          <p:nvPr/>
        </p:nvSpPr>
        <p:spPr>
          <a:xfrm>
            <a:off x="4742041" y="3917646"/>
            <a:ext cx="2500336" cy="5139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DynamoDB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5431511-721A-9E62-DD35-CC357CA080B1}"/>
              </a:ext>
            </a:extLst>
          </p:cNvPr>
          <p:cNvSpPr txBox="1">
            <a:spLocks/>
          </p:cNvSpPr>
          <p:nvPr/>
        </p:nvSpPr>
        <p:spPr>
          <a:xfrm>
            <a:off x="8264226" y="3917646"/>
            <a:ext cx="2500336" cy="5139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MariaDB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8AB60C3-F482-C839-D582-E6D44DAD78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1115" y="2097024"/>
            <a:ext cx="2014908" cy="175371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ED95395-DCF9-94FD-43F1-8A4770B35C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8709" y="2269562"/>
            <a:ext cx="2014908" cy="134158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C401C91-9729-7AD0-3EA1-4D84C0CA41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710" y="2159916"/>
            <a:ext cx="2266950" cy="151447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9C9680B-6F6A-A633-2CCE-CFB3913974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8353" y="4891305"/>
            <a:ext cx="2667000" cy="120967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80755B8-15FE-2AF4-149C-42B777C37C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11821" y="4703820"/>
            <a:ext cx="2794617" cy="95934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26E8830-44F7-9916-D989-D48FF039AB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82534" y="4864471"/>
            <a:ext cx="2419350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5186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23E9DF-370B-DE02-03C3-37A8117D54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68860"/>
          </a:xfrm>
        </p:spPr>
        <p:txBody>
          <a:bodyPr/>
          <a:lstStyle/>
          <a:p>
            <a:r>
              <a:rPr lang="en-US" dirty="0"/>
              <a:t>Key attributes of a robust </a:t>
            </a:r>
            <a:r>
              <a:rPr lang="en-US" dirty="0" err="1"/>
              <a:t>dbms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1664DE-DF11-284B-199F-B448051B62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561692"/>
            <a:ext cx="11029615" cy="5003700"/>
          </a:xfrm>
        </p:spPr>
        <p:txBody>
          <a:bodyPr>
            <a:noAutofit/>
          </a:bodyPr>
          <a:lstStyle/>
          <a:p>
            <a:r>
              <a:rPr lang="en-US" sz="2000" dirty="0"/>
              <a:t>Reliability</a:t>
            </a:r>
          </a:p>
          <a:p>
            <a:pPr lvl="1"/>
            <a:r>
              <a:rPr lang="en-US" sz="2000" dirty="0"/>
              <a:t>The system can function correctly and consistently over time</a:t>
            </a:r>
          </a:p>
          <a:p>
            <a:pPr lvl="1"/>
            <a:r>
              <a:rPr lang="en-US" sz="2000" dirty="0"/>
              <a:t>The system must be able to offer continual uninterrupted service</a:t>
            </a:r>
          </a:p>
          <a:p>
            <a:pPr lvl="1"/>
            <a:endParaRPr lang="en-US" sz="2000" dirty="0"/>
          </a:p>
          <a:p>
            <a:r>
              <a:rPr lang="en-US" sz="2000" dirty="0"/>
              <a:t>Consistency</a:t>
            </a:r>
          </a:p>
          <a:p>
            <a:pPr lvl="1"/>
            <a:r>
              <a:rPr lang="en-US" sz="2000" dirty="0"/>
              <a:t>Refers to ensuring that the database remains accurate, valid, and follows defined rules or constraints</a:t>
            </a:r>
          </a:p>
          <a:p>
            <a:pPr lvl="1"/>
            <a:endParaRPr lang="en-US" sz="2000" dirty="0"/>
          </a:p>
          <a:p>
            <a:r>
              <a:rPr lang="en-US" sz="2000" dirty="0"/>
              <a:t>Technology-Proof</a:t>
            </a:r>
          </a:p>
          <a:p>
            <a:pPr lvl="1"/>
            <a:r>
              <a:rPr lang="en-US" sz="2000" dirty="0"/>
              <a:t>The system is adapted to evolving technologies and its long-term viability</a:t>
            </a:r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6007702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54C29CA-E335-B9EC-1507-FF06BA9C36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DCF4EB5C-ED25-4675-8255-2F5B12CFFC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514EC6E-A557-42A2-BCDC-3ABFFC5E5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905482C9-EB42-4BFE-95BF-7FD661F076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539E646-A625-4A26-86ED-BD90EDD329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39171204-6A50-40E1-B631-84CEDFC939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06C973F6-5187-412F-AACC-6E3FF8A6A1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628" y="496959"/>
            <a:ext cx="1106164" cy="585973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D11AE14F-1B7E-41E6-B579-2F71D13503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12856" y="496958"/>
            <a:ext cx="9961047" cy="367807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6DE109-2ED0-C647-6635-C9B3837BCB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3715" y="708498"/>
            <a:ext cx="7574507" cy="333005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6000" b="0" kern="1200" cap="all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2.1.2 GEODATABASE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752BB805-F7B7-4B80-A1C5-385D4DAF7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12789" y="4284212"/>
            <a:ext cx="9961115" cy="2072481"/>
          </a:xfrm>
          <a:prstGeom prst="rect">
            <a:avLst/>
          </a:prstGeom>
          <a:solidFill>
            <a:srgbClr val="6C7781">
              <a:alpha val="8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104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DividendVTI">
  <a:themeElements>
    <a:clrScheme name="AnalogousFromLightSeed_2SEEDS">
      <a:dk1>
        <a:srgbClr val="000000"/>
      </a:dk1>
      <a:lt1>
        <a:srgbClr val="FFFFFF"/>
      </a:lt1>
      <a:dk2>
        <a:srgbClr val="22363C"/>
      </a:dk2>
      <a:lt2>
        <a:srgbClr val="E2E6E8"/>
      </a:lt2>
      <a:accent1>
        <a:srgbClr val="C18C78"/>
      </a:accent1>
      <a:accent2>
        <a:srgbClr val="CC9099"/>
      </a:accent2>
      <a:accent3>
        <a:srgbClr val="B19F77"/>
      </a:accent3>
      <a:accent4>
        <a:srgbClr val="6DAFA2"/>
      </a:accent4>
      <a:accent5>
        <a:srgbClr val="70ACBC"/>
      </a:accent5>
      <a:accent6>
        <a:srgbClr val="7893C1"/>
      </a:accent6>
      <a:hlink>
        <a:srgbClr val="5E8A9B"/>
      </a:hlink>
      <a:folHlink>
        <a:srgbClr val="7F7F7F"/>
      </a:folHlink>
    </a:clrScheme>
    <a:fontScheme name="Custom 1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5628</TotalTime>
  <Words>1945</Words>
  <Application>Microsoft Office PowerPoint</Application>
  <PresentationFormat>Widescreen</PresentationFormat>
  <Paragraphs>223</Paragraphs>
  <Slides>51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62" baseType="lpstr">
      <vt:lpstr>-apple-system</vt:lpstr>
      <vt:lpstr>Avenir Next W01</vt:lpstr>
      <vt:lpstr>Inter</vt:lpstr>
      <vt:lpstr>NewBaskerville-Roman</vt:lpstr>
      <vt:lpstr>Aptos</vt:lpstr>
      <vt:lpstr>Arial Black</vt:lpstr>
      <vt:lpstr>Calibri</vt:lpstr>
      <vt:lpstr>Consolas</vt:lpstr>
      <vt:lpstr>Wingdings</vt:lpstr>
      <vt:lpstr>Wingdings 2</vt:lpstr>
      <vt:lpstr>DividendVTI</vt:lpstr>
      <vt:lpstr>WEEK 02</vt:lpstr>
      <vt:lpstr>WEEK 02   lecture session</vt:lpstr>
      <vt:lpstr>2.1.1  database and DBMS</vt:lpstr>
      <vt:lpstr>dATABASE</vt:lpstr>
      <vt:lpstr>Types of database</vt:lpstr>
      <vt:lpstr>Database management system (dbms)</vt:lpstr>
      <vt:lpstr>OPEN-SOURCE TECHNOLOGIES</vt:lpstr>
      <vt:lpstr>Key attributes of a robust dbms</vt:lpstr>
      <vt:lpstr>2.1.2 GEODATABASE</vt:lpstr>
      <vt:lpstr>GEODATABASE</vt:lpstr>
      <vt:lpstr>Geodatabase in gis</vt:lpstr>
      <vt:lpstr>Feature datasets and feature class</vt:lpstr>
      <vt:lpstr>Advantages of using a geodatabase</vt:lpstr>
      <vt:lpstr>Advantages of using a geodatabase</vt:lpstr>
      <vt:lpstr>Advantages of using a geodatabase</vt:lpstr>
      <vt:lpstr>Advantages of using a geodatabase</vt:lpstr>
      <vt:lpstr>Comparing types of geodatabases</vt:lpstr>
      <vt:lpstr>Geodatabase in arcgis pro</vt:lpstr>
      <vt:lpstr>2.1.3 sql</vt:lpstr>
      <vt:lpstr>Standard query language (SQL)</vt:lpstr>
      <vt:lpstr>How sql works</vt:lpstr>
      <vt:lpstr>Key points between dbms and sql</vt:lpstr>
      <vt:lpstr>2.1.4 software</vt:lpstr>
      <vt:lpstr>SOFTWAREs</vt:lpstr>
      <vt:lpstr>PostGIS reference users - government</vt:lpstr>
      <vt:lpstr>PostGIS reference users - private sector</vt:lpstr>
      <vt:lpstr>SOFTWARE</vt:lpstr>
      <vt:lpstr>PostGIS 3rd party integration</vt:lpstr>
      <vt:lpstr>Postgis IS POWERFRUL</vt:lpstr>
      <vt:lpstr>Postgis IS POWERFRUL</vt:lpstr>
      <vt:lpstr>Postgis IS POWERFRUL</vt:lpstr>
      <vt:lpstr>Postgis IS POWERFRUL</vt:lpstr>
      <vt:lpstr>2.1.5 pgadmin</vt:lpstr>
      <vt:lpstr>User interface</vt:lpstr>
      <vt:lpstr>Menu bar</vt:lpstr>
      <vt:lpstr>toolbar</vt:lpstr>
      <vt:lpstr>Tabbed browser</vt:lpstr>
      <vt:lpstr>TREE CONTROL</vt:lpstr>
      <vt:lpstr>WEEK 02   Lab session</vt:lpstr>
      <vt:lpstr>2.2.1 basic operations in postgresql</vt:lpstr>
      <vt:lpstr>Databases under server</vt:lpstr>
      <vt:lpstr>Create A database</vt:lpstr>
      <vt:lpstr>Check extension</vt:lpstr>
      <vt:lpstr>SQL shell</vt:lpstr>
      <vt:lpstr>Version of postgis and postgresql</vt:lpstr>
      <vt:lpstr>Check version in sql SHELL</vt:lpstr>
      <vt:lpstr>Create database in sql SHELL</vt:lpstr>
      <vt:lpstr>Check new database in pgadmin</vt:lpstr>
      <vt:lpstr>connect database in psql</vt:lpstr>
      <vt:lpstr>Connect to database using command line</vt:lpstr>
      <vt:lpstr>Dangerous command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Yanan Wu</dc:creator>
  <cp:lastModifiedBy>Yanan Wu</cp:lastModifiedBy>
  <cp:revision>27</cp:revision>
  <dcterms:created xsi:type="dcterms:W3CDTF">2024-12-11T19:51:45Z</dcterms:created>
  <dcterms:modified xsi:type="dcterms:W3CDTF">2025-01-04T17:53:12Z</dcterms:modified>
</cp:coreProperties>
</file>